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78" autoAdjust="0"/>
  </p:normalViewPr>
  <p:slideViewPr>
    <p:cSldViewPr>
      <p:cViewPr>
        <p:scale>
          <a:sx n="90" d="100"/>
          <a:sy n="90" d="100"/>
        </p:scale>
        <p:origin x="-1368" y="223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CAFC7E7-9F2A-48DD-A2A2-0ADA76351241}" type="datetimeFigureOut">
              <a:rPr lang="ru-RU" smtClean="0"/>
              <a:pPr/>
              <a:t>25.10.2021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AFC7E7-9F2A-48DD-A2A2-0ADA76351241}" type="datetimeFigureOut">
              <a:rPr lang="ru-RU" smtClean="0"/>
              <a:pPr/>
              <a:t>25.10.2021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AFC7E7-9F2A-48DD-A2A2-0ADA76351241}" type="datetimeFigureOut">
              <a:rPr lang="ru-RU" smtClean="0"/>
              <a:pPr/>
              <a:t>25.10.2021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AFC7E7-9F2A-48DD-A2A2-0ADA76351241}" type="datetimeFigureOut">
              <a:rPr lang="ru-RU" smtClean="0"/>
              <a:pPr/>
              <a:t>25.10.2021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CAFC7E7-9F2A-48DD-A2A2-0ADA76351241}" type="datetimeFigureOut">
              <a:rPr lang="ru-RU" smtClean="0"/>
              <a:pPr/>
              <a:t>25.10.2021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CAFC7E7-9F2A-48DD-A2A2-0ADA76351241}" type="datetimeFigureOut">
              <a:rPr lang="ru-RU" smtClean="0"/>
              <a:pPr/>
              <a:t>25.10.2021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CAFC7E7-9F2A-48DD-A2A2-0ADA76351241}" type="datetimeFigureOut">
              <a:rPr lang="ru-RU" smtClean="0"/>
              <a:pPr/>
              <a:t>25.10.2021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CAFC7E7-9F2A-48DD-A2A2-0ADA76351241}" type="datetimeFigureOut">
              <a:rPr lang="ru-RU" smtClean="0"/>
              <a:pPr/>
              <a:t>25.10.2021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AFC7E7-9F2A-48DD-A2A2-0ADA76351241}" type="datetimeFigureOut">
              <a:rPr lang="ru-RU" smtClean="0"/>
              <a:pPr/>
              <a:t>25.10.2021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AFC7E7-9F2A-48DD-A2A2-0ADA76351241}" type="datetimeFigureOut">
              <a:rPr lang="ru-RU" smtClean="0"/>
              <a:pPr/>
              <a:t>25.10.2021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AFC7E7-9F2A-48DD-A2A2-0ADA76351241}" type="datetimeFigureOut">
              <a:rPr lang="ru-RU" smtClean="0"/>
              <a:pPr/>
              <a:t>25.10.2021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CAFC7E7-9F2A-48DD-A2A2-0ADA76351241}" type="datetimeFigureOut">
              <a:rPr lang="ru-RU" smtClean="0"/>
              <a:pPr/>
              <a:t>25.10.2021</a:t>
            </a:fld>
            <a:endParaRPr lang="ru-RU" dirty="0"/>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DB583E1-8E8C-4301-A6AE-610A08EAA239}"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http://forumpinkpages.ru/uploads/post-13357-1347713209.jpg"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http://ru.on24.ee/images/c/64883_c_277815.jpg" TargetMode="External"/><Relationship Id="rId5" Type="http://schemas.openxmlformats.org/officeDocument/2006/relationships/image" Target="../media/image11.jpeg"/><Relationship Id="rId4" Type="http://schemas.openxmlformats.org/officeDocument/2006/relationships/image" Target="http://www.maam.ru/upload/blogs/a56d4c56dbd95015ea3f577d6d764c5a.jpg.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1027" name="Rectangle 3"/>
          <p:cNvSpPr>
            <a:spLocks noChangeArrowheads="1"/>
          </p:cNvSpPr>
          <p:nvPr/>
        </p:nvSpPr>
        <p:spPr bwMode="auto">
          <a:xfrm>
            <a:off x="332656" y="815970"/>
            <a:ext cx="5877272"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rgbClr val="29899F"/>
              </a:solidFill>
              <a:effectLst/>
              <a:latin typeface="Batang" pitchFamily="18" charset="-127"/>
              <a:ea typeface="Batang" pitchFamily="18"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200" b="1" dirty="0">
              <a:solidFill>
                <a:srgbClr val="29899F"/>
              </a:solidFill>
              <a:latin typeface="Batang" pitchFamily="18" charset="-127"/>
              <a:ea typeface="Batang" pitchFamily="18"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29899F"/>
                </a:solidFill>
                <a:effectLst/>
                <a:ea typeface="Batang" pitchFamily="18" charset="-127"/>
                <a:cs typeface="Times New Roman" pitchFamily="18" charset="0"/>
              </a:rPr>
              <a:t>Картотека</a:t>
            </a:r>
            <a:endParaRPr kumimoji="0" lang="ru-RU" sz="3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sz="2000" b="1" dirty="0">
                <a:solidFill>
                  <a:srgbClr val="29899F"/>
                </a:solidFill>
                <a:ea typeface="Batang" pitchFamily="18" charset="-127"/>
                <a:cs typeface="Times New Roman" pitchFamily="18" charset="0"/>
              </a:rPr>
              <a:t>м</a:t>
            </a:r>
            <a:r>
              <a:rPr kumimoji="0" lang="ru-RU" sz="2000" b="1" i="0" u="none" strike="noStrike" cap="none" normalizeH="0" baseline="0" dirty="0" smtClean="0">
                <a:ln>
                  <a:noFill/>
                </a:ln>
                <a:solidFill>
                  <a:srgbClr val="29899F"/>
                </a:solidFill>
                <a:effectLst/>
                <a:ea typeface="Batang" pitchFamily="18" charset="-127"/>
                <a:cs typeface="Times New Roman" pitchFamily="18" charset="0"/>
              </a:rPr>
              <a:t>узыкально-дидактических игр</a:t>
            </a:r>
            <a:endParaRPr kumimoji="0" lang="ru-RU" sz="20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29899F"/>
                </a:solidFill>
                <a:effectLst/>
                <a:ea typeface="Batang" pitchFamily="18" charset="-127"/>
                <a:cs typeface="Times New Roman" pitchFamily="18" charset="0"/>
              </a:rPr>
              <a:t>для детей среднего дошкольного</a:t>
            </a:r>
            <a:r>
              <a:rPr kumimoji="0" lang="ru-RU" sz="2000" b="1" i="0" u="none" strike="noStrike" cap="none" normalizeH="0" dirty="0" smtClean="0">
                <a:ln>
                  <a:noFill/>
                </a:ln>
                <a:solidFill>
                  <a:srgbClr val="29899F"/>
                </a:solidFill>
                <a:effectLst/>
                <a:ea typeface="Batang" pitchFamily="18" charset="-127"/>
                <a:cs typeface="Times New Roman" pitchFamily="18" charset="0"/>
              </a:rPr>
              <a:t> </a:t>
            </a:r>
            <a:r>
              <a:rPr kumimoji="0" lang="ru-RU" sz="2000" b="1" i="0" u="none" strike="noStrike" cap="none" normalizeH="0" baseline="0" dirty="0" smtClean="0">
                <a:ln>
                  <a:noFill/>
                </a:ln>
                <a:solidFill>
                  <a:srgbClr val="29899F"/>
                </a:solidFill>
                <a:effectLst/>
                <a:ea typeface="Batang" pitchFamily="18" charset="-127"/>
                <a:cs typeface="Times New Roman" pitchFamily="18" charset="0"/>
              </a:rPr>
              <a:t>возраста</a:t>
            </a:r>
            <a:endParaRPr kumimoji="0" lang="ru-RU" sz="20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600" dirty="0">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600" dirty="0">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p:txBody>
      </p:sp>
      <p:graphicFrame>
        <p:nvGraphicFramePr>
          <p:cNvPr id="8" name="Таблица 7"/>
          <p:cNvGraphicFramePr>
            <a:graphicFrameLocks noGrp="1"/>
          </p:cNvGraphicFramePr>
          <p:nvPr/>
        </p:nvGraphicFramePr>
        <p:xfrm>
          <a:off x="764704" y="5364089"/>
          <a:ext cx="4968552" cy="2887949"/>
        </p:xfrm>
        <a:graphic>
          <a:graphicData uri="http://schemas.openxmlformats.org/drawingml/2006/table">
            <a:tbl>
              <a:tblPr>
                <a:tableStyleId>{3C2FFA5D-87B4-456A-9821-1D502468CF0F}</a:tableStyleId>
              </a:tblPr>
              <a:tblGrid>
                <a:gridCol w="2356860"/>
                <a:gridCol w="2611692"/>
              </a:tblGrid>
              <a:tr h="941637">
                <a:tc>
                  <a:txBody>
                    <a:bodyPr/>
                    <a:lstStyle/>
                    <a:p>
                      <a:pPr algn="ctr">
                        <a:lnSpc>
                          <a:spcPct val="115000"/>
                        </a:lnSpc>
                        <a:spcAft>
                          <a:spcPts val="0"/>
                        </a:spcAft>
                      </a:pPr>
                      <a:r>
                        <a:rPr lang="ru-RU" sz="800" b="1" dirty="0"/>
                        <a:t>Развитие звуковысотного слуха</a:t>
                      </a:r>
                    </a:p>
                    <a:p>
                      <a:pPr>
                        <a:lnSpc>
                          <a:spcPct val="115000"/>
                        </a:lnSpc>
                        <a:spcAft>
                          <a:spcPts val="0"/>
                        </a:spcAft>
                      </a:pPr>
                      <a:r>
                        <a:rPr lang="ru-RU" sz="800" dirty="0"/>
                        <a:t>1.Лесенка-чудесенка        </a:t>
                      </a:r>
                      <a:r>
                        <a:rPr lang="ru-RU" sz="800" baseline="0" dirty="0" smtClean="0"/>
                        <a:t> </a:t>
                      </a:r>
                      <a:r>
                        <a:rPr lang="ru-RU" sz="800" dirty="0" smtClean="0"/>
                        <a:t>7.Солнышко</a:t>
                      </a:r>
                      <a:endParaRPr lang="ru-RU" sz="800" dirty="0"/>
                    </a:p>
                    <a:p>
                      <a:pPr>
                        <a:lnSpc>
                          <a:spcPct val="115000"/>
                        </a:lnSpc>
                        <a:spcAft>
                          <a:spcPts val="0"/>
                        </a:spcAft>
                      </a:pPr>
                      <a:r>
                        <a:rPr lang="ru-RU" sz="800" dirty="0"/>
                        <a:t>2.Песенки-картинки           8.Музыкальные птенчики</a:t>
                      </a:r>
                    </a:p>
                    <a:p>
                      <a:pPr>
                        <a:lnSpc>
                          <a:spcPct val="115000"/>
                        </a:lnSpc>
                        <a:spcAft>
                          <a:spcPts val="0"/>
                        </a:spcAft>
                      </a:pPr>
                      <a:r>
                        <a:rPr lang="ru-RU" sz="800" dirty="0"/>
                        <a:t>3.Кубик «Угадай-ка»</a:t>
                      </a:r>
                    </a:p>
                    <a:p>
                      <a:pPr>
                        <a:lnSpc>
                          <a:spcPct val="115000"/>
                        </a:lnSpc>
                        <a:spcAft>
                          <a:spcPts val="0"/>
                        </a:spcAft>
                      </a:pPr>
                      <a:r>
                        <a:rPr lang="ru-RU" sz="800" dirty="0"/>
                        <a:t>4.Кого встретил колобок?</a:t>
                      </a:r>
                    </a:p>
                    <a:p>
                      <a:pPr>
                        <a:lnSpc>
                          <a:spcPct val="115000"/>
                        </a:lnSpc>
                        <a:spcAft>
                          <a:spcPts val="0"/>
                        </a:spcAft>
                      </a:pPr>
                      <a:r>
                        <a:rPr lang="ru-RU" sz="800" dirty="0"/>
                        <a:t>5.Узнай бубенчик</a:t>
                      </a:r>
                    </a:p>
                    <a:p>
                      <a:pPr>
                        <a:lnSpc>
                          <a:spcPct val="115000"/>
                        </a:lnSpc>
                        <a:spcAft>
                          <a:spcPts val="0"/>
                        </a:spcAft>
                      </a:pPr>
                      <a:r>
                        <a:rPr lang="ru-RU" sz="800" dirty="0"/>
                        <a:t>6.Кубик - оркестр</a:t>
                      </a:r>
                      <a:endParaRPr lang="ru-RU" sz="800" dirty="0">
                        <a:latin typeface="+mn-lt"/>
                        <a:ea typeface="Calibri"/>
                        <a:cs typeface="Times New Roman"/>
                      </a:endParaRPr>
                    </a:p>
                  </a:txBody>
                  <a:tcPr marL="44665" marR="44665" marT="0" marB="0"/>
                </a:tc>
                <a:tc>
                  <a:txBody>
                    <a:bodyPr/>
                    <a:lstStyle/>
                    <a:p>
                      <a:pPr algn="ctr">
                        <a:lnSpc>
                          <a:spcPct val="115000"/>
                        </a:lnSpc>
                        <a:spcAft>
                          <a:spcPts val="0"/>
                        </a:spcAft>
                      </a:pPr>
                      <a:r>
                        <a:rPr lang="ru-RU" sz="800" b="1" dirty="0"/>
                        <a:t>Развитие памяти и музыкального слуха</a:t>
                      </a:r>
                    </a:p>
                    <a:p>
                      <a:pPr>
                        <a:lnSpc>
                          <a:spcPct val="115000"/>
                        </a:lnSpc>
                        <a:spcAft>
                          <a:spcPts val="0"/>
                        </a:spcAft>
                      </a:pPr>
                      <a:r>
                        <a:rPr lang="ru-RU" sz="800" dirty="0"/>
                        <a:t>1.Кто больше знает</a:t>
                      </a:r>
                    </a:p>
                    <a:p>
                      <a:pPr>
                        <a:lnSpc>
                          <a:spcPct val="115000"/>
                        </a:lnSpc>
                        <a:spcAft>
                          <a:spcPts val="0"/>
                        </a:spcAft>
                      </a:pPr>
                      <a:r>
                        <a:rPr lang="ru-RU" sz="800" dirty="0"/>
                        <a:t>2. Кто как поет?</a:t>
                      </a:r>
                    </a:p>
                    <a:p>
                      <a:pPr>
                        <a:lnSpc>
                          <a:spcPct val="115000"/>
                        </a:lnSpc>
                        <a:spcAft>
                          <a:spcPts val="0"/>
                        </a:spcAft>
                      </a:pPr>
                      <a:r>
                        <a:rPr lang="ru-RU" sz="800" dirty="0"/>
                        <a:t>3.Узнай и спой песенку</a:t>
                      </a:r>
                    </a:p>
                    <a:p>
                      <a:pPr>
                        <a:lnSpc>
                          <a:spcPct val="115000"/>
                        </a:lnSpc>
                        <a:spcAft>
                          <a:spcPts val="0"/>
                        </a:spcAft>
                      </a:pPr>
                      <a:r>
                        <a:rPr lang="ru-RU" sz="800" dirty="0"/>
                        <a:t>4. Цветик – семицветик</a:t>
                      </a:r>
                    </a:p>
                    <a:p>
                      <a:pPr>
                        <a:lnSpc>
                          <a:spcPct val="115000"/>
                        </a:lnSpc>
                        <a:spcAft>
                          <a:spcPts val="0"/>
                        </a:spcAft>
                      </a:pPr>
                      <a:r>
                        <a:rPr lang="ru-RU" sz="800" dirty="0"/>
                        <a:t>5.Теремок</a:t>
                      </a:r>
                      <a:endParaRPr lang="ru-RU" sz="800" dirty="0">
                        <a:latin typeface="+mn-lt"/>
                        <a:ea typeface="Calibri"/>
                        <a:cs typeface="Times New Roman"/>
                      </a:endParaRPr>
                    </a:p>
                  </a:txBody>
                  <a:tcPr marL="44665" marR="44665" marT="0" marB="0"/>
                </a:tc>
              </a:tr>
              <a:tr h="941637">
                <a:tc>
                  <a:txBody>
                    <a:bodyPr/>
                    <a:lstStyle/>
                    <a:p>
                      <a:pPr algn="ctr">
                        <a:lnSpc>
                          <a:spcPct val="115000"/>
                        </a:lnSpc>
                        <a:spcAft>
                          <a:spcPts val="0"/>
                        </a:spcAft>
                      </a:pPr>
                      <a:r>
                        <a:rPr lang="ru-RU" sz="800" b="1" dirty="0"/>
                        <a:t>Развитие чувства ритма</a:t>
                      </a:r>
                    </a:p>
                    <a:p>
                      <a:pPr>
                        <a:lnSpc>
                          <a:spcPct val="115000"/>
                        </a:lnSpc>
                        <a:spcAft>
                          <a:spcPts val="0"/>
                        </a:spcAft>
                      </a:pPr>
                      <a:r>
                        <a:rPr lang="ru-RU" sz="800" dirty="0"/>
                        <a:t>1.Эхо                                     7.Веселые подружки</a:t>
                      </a:r>
                    </a:p>
                    <a:p>
                      <a:pPr>
                        <a:lnSpc>
                          <a:spcPct val="115000"/>
                        </a:lnSpc>
                        <a:spcAft>
                          <a:spcPts val="0"/>
                        </a:spcAft>
                      </a:pPr>
                      <a:r>
                        <a:rPr lang="ru-RU" sz="800" dirty="0"/>
                        <a:t>2.К нам гости </a:t>
                      </a:r>
                      <a:r>
                        <a:rPr lang="ru-RU" sz="800" dirty="0" smtClean="0"/>
                        <a:t>пришли     8. Большие и маленькие</a:t>
                      </a:r>
                      <a:endParaRPr lang="ru-RU" sz="800" dirty="0"/>
                    </a:p>
                    <a:p>
                      <a:pPr>
                        <a:lnSpc>
                          <a:spcPct val="115000"/>
                        </a:lnSpc>
                        <a:spcAft>
                          <a:spcPts val="0"/>
                        </a:spcAft>
                      </a:pPr>
                      <a:r>
                        <a:rPr lang="ru-RU" sz="800" dirty="0"/>
                        <a:t>3.Ритмический кубик</a:t>
                      </a:r>
                    </a:p>
                    <a:p>
                      <a:pPr>
                        <a:lnSpc>
                          <a:spcPct val="115000"/>
                        </a:lnSpc>
                        <a:spcAft>
                          <a:spcPts val="0"/>
                        </a:spcAft>
                      </a:pPr>
                      <a:r>
                        <a:rPr lang="ru-RU" sz="800" dirty="0"/>
                        <a:t>4.Музыкальный кубик</a:t>
                      </a:r>
                    </a:p>
                    <a:p>
                      <a:pPr>
                        <a:lnSpc>
                          <a:spcPct val="115000"/>
                        </a:lnSpc>
                        <a:spcAft>
                          <a:spcPts val="0"/>
                        </a:spcAft>
                      </a:pPr>
                      <a:r>
                        <a:rPr lang="ru-RU" sz="800" dirty="0"/>
                        <a:t>5.Выложи мелодию</a:t>
                      </a:r>
                    </a:p>
                    <a:p>
                      <a:pPr>
                        <a:lnSpc>
                          <a:spcPct val="115000"/>
                        </a:lnSpc>
                        <a:spcAft>
                          <a:spcPts val="0"/>
                        </a:spcAft>
                      </a:pPr>
                      <a:r>
                        <a:rPr lang="ru-RU" sz="800" dirty="0"/>
                        <a:t>6.Бегаем – шагаем - прыгаем</a:t>
                      </a:r>
                      <a:endParaRPr lang="ru-RU" sz="800" dirty="0">
                        <a:latin typeface="+mn-lt"/>
                        <a:ea typeface="Calibri"/>
                        <a:cs typeface="Times New Roman"/>
                      </a:endParaRPr>
                    </a:p>
                  </a:txBody>
                  <a:tcPr marL="44665" marR="44665" marT="0" marB="0"/>
                </a:tc>
                <a:tc>
                  <a:txBody>
                    <a:bodyPr/>
                    <a:lstStyle/>
                    <a:p>
                      <a:pPr algn="ctr">
                        <a:lnSpc>
                          <a:spcPct val="115000"/>
                        </a:lnSpc>
                        <a:spcAft>
                          <a:spcPts val="0"/>
                        </a:spcAft>
                      </a:pPr>
                      <a:r>
                        <a:rPr lang="ru-RU" sz="800" b="1" dirty="0"/>
                        <a:t>Развитие тембрового и динамического слуха</a:t>
                      </a:r>
                    </a:p>
                    <a:p>
                      <a:pPr>
                        <a:lnSpc>
                          <a:spcPct val="115000"/>
                        </a:lnSpc>
                        <a:spcAft>
                          <a:spcPts val="0"/>
                        </a:spcAft>
                      </a:pPr>
                      <a:r>
                        <a:rPr lang="ru-RU" sz="800" dirty="0"/>
                        <a:t>1.Кубики-календарики       </a:t>
                      </a:r>
                      <a:r>
                        <a:rPr lang="ru-RU" sz="800" dirty="0" smtClean="0"/>
                        <a:t>   </a:t>
                      </a:r>
                      <a:r>
                        <a:rPr lang="ru-RU" sz="800" dirty="0"/>
                        <a:t>7. Кукла танцует и отдыхает</a:t>
                      </a:r>
                    </a:p>
                    <a:p>
                      <a:pPr>
                        <a:lnSpc>
                          <a:spcPct val="115000"/>
                        </a:lnSpc>
                        <a:spcAft>
                          <a:spcPts val="0"/>
                        </a:spcAft>
                      </a:pPr>
                      <a:r>
                        <a:rPr lang="ru-RU" sz="800" dirty="0"/>
                        <a:t>2.Узнай свой инструмент     </a:t>
                      </a:r>
                      <a:r>
                        <a:rPr lang="ru-RU" sz="800" dirty="0" smtClean="0"/>
                        <a:t> 8.Музыкальное </a:t>
                      </a:r>
                      <a:r>
                        <a:rPr lang="ru-RU" sz="800" dirty="0"/>
                        <a:t>окошко</a:t>
                      </a:r>
                    </a:p>
                    <a:p>
                      <a:pPr>
                        <a:lnSpc>
                          <a:spcPct val="115000"/>
                        </a:lnSpc>
                        <a:spcAft>
                          <a:spcPts val="0"/>
                        </a:spcAft>
                      </a:pPr>
                      <a:r>
                        <a:rPr lang="ru-RU" sz="800" dirty="0"/>
                        <a:t>3. Угадай, на чем играю</a:t>
                      </a:r>
                    </a:p>
                    <a:p>
                      <a:pPr>
                        <a:lnSpc>
                          <a:spcPct val="115000"/>
                        </a:lnSpc>
                        <a:spcAft>
                          <a:spcPts val="0"/>
                        </a:spcAft>
                      </a:pPr>
                      <a:r>
                        <a:rPr lang="ru-RU" sz="800" dirty="0"/>
                        <a:t>4. Громко-тихо</a:t>
                      </a:r>
                    </a:p>
                    <a:p>
                      <a:pPr>
                        <a:lnSpc>
                          <a:spcPct val="115000"/>
                        </a:lnSpc>
                        <a:spcAft>
                          <a:spcPts val="0"/>
                        </a:spcAft>
                      </a:pPr>
                      <a:r>
                        <a:rPr lang="ru-RU" sz="800" dirty="0"/>
                        <a:t>5. Волшебная котомка</a:t>
                      </a:r>
                    </a:p>
                    <a:p>
                      <a:pPr>
                        <a:lnSpc>
                          <a:spcPct val="115000"/>
                        </a:lnSpc>
                        <a:spcAft>
                          <a:spcPts val="0"/>
                        </a:spcAft>
                      </a:pPr>
                      <a:r>
                        <a:rPr lang="ru-RU" sz="800" dirty="0"/>
                        <a:t>6.Что звучит?</a:t>
                      </a:r>
                      <a:endParaRPr lang="ru-RU" sz="800" dirty="0">
                        <a:latin typeface="+mn-lt"/>
                        <a:ea typeface="Calibri"/>
                        <a:cs typeface="Times New Roman"/>
                      </a:endParaRPr>
                    </a:p>
                  </a:txBody>
                  <a:tcPr marL="44665" marR="44665" marT="0" marB="0"/>
                </a:tc>
              </a:tr>
              <a:tr h="925037">
                <a:tc gridSpan="2">
                  <a:txBody>
                    <a:bodyPr/>
                    <a:lstStyle/>
                    <a:p>
                      <a:pPr algn="ctr">
                        <a:lnSpc>
                          <a:spcPct val="115000"/>
                        </a:lnSpc>
                        <a:spcAft>
                          <a:spcPts val="0"/>
                        </a:spcAft>
                      </a:pPr>
                      <a:r>
                        <a:rPr lang="ru-RU" sz="800" b="1" dirty="0"/>
                        <a:t>Развитие восприятия музыки</a:t>
                      </a:r>
                    </a:p>
                    <a:p>
                      <a:pPr marL="342900" marR="0" lvl="0" indent="-342900" algn="l" defTabSz="914400" rtl="0" eaLnBrk="1" fontAlgn="auto" latinLnBrk="0" hangingPunct="1">
                        <a:lnSpc>
                          <a:spcPct val="115000"/>
                        </a:lnSpc>
                        <a:spcBef>
                          <a:spcPts val="0"/>
                        </a:spcBef>
                        <a:spcAft>
                          <a:spcPts val="0"/>
                        </a:spcAft>
                        <a:buClrTx/>
                        <a:buSzTx/>
                        <a:buFont typeface="+mj-lt"/>
                        <a:buNone/>
                        <a:tabLst/>
                        <a:defRPr/>
                      </a:pPr>
                      <a:r>
                        <a:rPr lang="ru-RU" sz="800" baseline="0" dirty="0" smtClean="0"/>
                        <a:t>                                   </a:t>
                      </a:r>
                      <a:r>
                        <a:rPr lang="ru-RU" sz="800" dirty="0" smtClean="0"/>
                        <a:t>1.Песня </a:t>
                      </a:r>
                      <a:r>
                        <a:rPr lang="ru-RU" sz="800" dirty="0"/>
                        <a:t>– танец – </a:t>
                      </a:r>
                      <a:r>
                        <a:rPr lang="ru-RU" sz="800" dirty="0" smtClean="0"/>
                        <a:t>марш                                           6. Звери в домиках</a:t>
                      </a:r>
                      <a:endParaRPr lang="ru-RU" sz="800" dirty="0"/>
                    </a:p>
                    <a:p>
                      <a:pPr marL="342900" marR="0" lvl="0" indent="-342900" algn="l" defTabSz="914400" rtl="0" eaLnBrk="1" fontAlgn="auto" latinLnBrk="0" hangingPunct="1">
                        <a:lnSpc>
                          <a:spcPct val="115000"/>
                        </a:lnSpc>
                        <a:spcBef>
                          <a:spcPts val="0"/>
                        </a:spcBef>
                        <a:spcAft>
                          <a:spcPts val="0"/>
                        </a:spcAft>
                        <a:buClrTx/>
                        <a:buSzTx/>
                        <a:buFont typeface="+mj-lt"/>
                        <a:buNone/>
                        <a:tabLst/>
                        <a:defRPr/>
                      </a:pPr>
                      <a:r>
                        <a:rPr lang="ru-RU" sz="800" dirty="0" smtClean="0"/>
                        <a:t>                                   2.Передай кубик                                                        7. Кто вышел погулять?</a:t>
                      </a:r>
                      <a:endParaRPr lang="ru-RU" sz="800" dirty="0"/>
                    </a:p>
                    <a:p>
                      <a:pPr marL="342900" marR="0" lvl="0" indent="-342900" algn="l" defTabSz="914400" rtl="0" eaLnBrk="1" fontAlgn="auto" latinLnBrk="0" hangingPunct="1">
                        <a:lnSpc>
                          <a:spcPct val="115000"/>
                        </a:lnSpc>
                        <a:spcBef>
                          <a:spcPts val="0"/>
                        </a:spcBef>
                        <a:spcAft>
                          <a:spcPts val="0"/>
                        </a:spcAft>
                        <a:buClrTx/>
                        <a:buSzTx/>
                        <a:buFont typeface="+mj-lt"/>
                        <a:buNone/>
                        <a:tabLst/>
                        <a:defRPr/>
                      </a:pPr>
                      <a:r>
                        <a:rPr lang="ru-RU" sz="800" dirty="0" smtClean="0"/>
                        <a:t>                                   3.День Рожденья                                                        8. Солнышко и дождик</a:t>
                      </a:r>
                      <a:endParaRPr lang="ru-RU" sz="800" dirty="0"/>
                    </a:p>
                    <a:p>
                      <a:pPr marL="342900" marR="0" lvl="0" indent="-342900" algn="l" defTabSz="914400" rtl="0" eaLnBrk="1" fontAlgn="auto" latinLnBrk="0" hangingPunct="1">
                        <a:lnSpc>
                          <a:spcPct val="115000"/>
                        </a:lnSpc>
                        <a:spcBef>
                          <a:spcPts val="0"/>
                        </a:spcBef>
                        <a:spcAft>
                          <a:spcPts val="0"/>
                        </a:spcAft>
                        <a:buClrTx/>
                        <a:buSzTx/>
                        <a:buFont typeface="+mj-lt"/>
                        <a:buNone/>
                        <a:tabLst/>
                        <a:defRPr/>
                      </a:pPr>
                      <a:r>
                        <a:rPr lang="ru-RU" sz="800" dirty="0" smtClean="0"/>
                        <a:t>                                   4.Собачка </a:t>
                      </a:r>
                      <a:r>
                        <a:rPr lang="ru-RU" sz="800" dirty="0"/>
                        <a:t>пляшет и </a:t>
                      </a:r>
                      <a:r>
                        <a:rPr lang="ru-RU" sz="800" dirty="0" smtClean="0"/>
                        <a:t>спит                                          9.Игра с цветными платочками</a:t>
                      </a:r>
                      <a:endParaRPr lang="ru-RU" sz="800" dirty="0"/>
                    </a:p>
                    <a:p>
                      <a:pPr marL="342900" lvl="0" indent="-342900">
                        <a:lnSpc>
                          <a:spcPct val="115000"/>
                        </a:lnSpc>
                        <a:spcAft>
                          <a:spcPts val="0"/>
                        </a:spcAft>
                        <a:buFont typeface="+mj-lt"/>
                        <a:buNone/>
                      </a:pPr>
                      <a:r>
                        <a:rPr lang="ru-RU" sz="800" dirty="0" smtClean="0"/>
                        <a:t>                                   5.День </a:t>
                      </a:r>
                      <a:r>
                        <a:rPr lang="ru-RU" sz="800" dirty="0"/>
                        <a:t>и </a:t>
                      </a:r>
                      <a:r>
                        <a:rPr lang="ru-RU" sz="800" dirty="0" smtClean="0"/>
                        <a:t>ночь</a:t>
                      </a:r>
                      <a:endParaRPr lang="ru-RU" sz="800" dirty="0">
                        <a:latin typeface="+mn-lt"/>
                        <a:ea typeface="Calibri"/>
                        <a:cs typeface="Times New Roman"/>
                      </a:endParaRPr>
                    </a:p>
                  </a:txBody>
                  <a:tcPr marL="44665" marR="44665" marT="0" marB="0"/>
                </a:tc>
                <a:tc hMerge="1">
                  <a:txBody>
                    <a:bodyPr/>
                    <a:lstStyle/>
                    <a:p>
                      <a:endParaRPr lang="ru-RU"/>
                    </a:p>
                  </a:txBody>
                  <a:tcPr/>
                </a:tc>
              </a:tr>
            </a:tbl>
          </a:graphicData>
        </a:graphic>
      </p:graphicFrame>
      <p:sp>
        <p:nvSpPr>
          <p:cNvPr id="1029" name="Rectangle 5"/>
          <p:cNvSpPr>
            <a:spLocks noChangeArrowheads="1"/>
          </p:cNvSpPr>
          <p:nvPr/>
        </p:nvSpPr>
        <p:spPr bwMode="auto">
          <a:xfrm>
            <a:off x="476672" y="4788024"/>
            <a:ext cx="532859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Перечень музыкально-дидактических игр</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для детей средней группы</a:t>
            </a:r>
            <a:endParaRPr kumimoji="0" lang="ru-RU" sz="1800" b="0" i="0" u="none" strike="noStrike" cap="none" normalizeH="0" baseline="0" dirty="0" smtClean="0">
              <a:ln>
                <a:noFill/>
              </a:ln>
              <a:solidFill>
                <a:schemeClr val="tx1"/>
              </a:solidFill>
              <a:effectLst/>
              <a:cs typeface="Arial" pitchFamily="34" charset="0"/>
            </a:endParaRPr>
          </a:p>
        </p:txBody>
      </p:sp>
      <p:pic>
        <p:nvPicPr>
          <p:cNvPr id="9"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45224" y="3439725"/>
            <a:ext cx="1296144" cy="1117467"/>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4098" name="Rectangle 2"/>
          <p:cNvSpPr>
            <a:spLocks noChangeArrowheads="1"/>
          </p:cNvSpPr>
          <p:nvPr/>
        </p:nvSpPr>
        <p:spPr bwMode="auto">
          <a:xfrm>
            <a:off x="188640" y="117958"/>
            <a:ext cx="648072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«Узнай свой инструмент»</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Аккордеон, металлофон, арфа (каждого инструмента  по два),  колокольчик,  четыре деревянные ложки.</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Двое детей сидят спиной друг к другу. Перед ними на столах лежат одинаковые инструменты. Один из играющих исполняет на любом инструменте ритмический рисунок, другой повторяет его на таком же инструменте. Если ребенок правильно выполняет музыкальное задание, то все дети хлопают. После правильного ответа играющий имеет право загадать следующую загадку. Если ребенок ошибся, то он сам слушает задание.</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Рисунок 34" descr="http://www.skandic.de/Media/Shop/82014.jpg"/>
          <p:cNvPicPr>
            <a:picLocks noChangeAspect="1" noChangeArrowheads="1"/>
          </p:cNvPicPr>
          <p:nvPr/>
        </p:nvPicPr>
        <p:blipFill>
          <a:blip r:embed="rId3" cstate="print">
            <a:clrChange>
              <a:clrFrom>
                <a:srgbClr val="F9F8F4"/>
              </a:clrFrom>
              <a:clrTo>
                <a:srgbClr val="F9F8F4">
                  <a:alpha val="0"/>
                </a:srgbClr>
              </a:clrTo>
            </a:clrChange>
          </a:blip>
          <a:srcRect t="10452" r="-391" b="18816"/>
          <a:stretch>
            <a:fillRect/>
          </a:stretch>
        </p:blipFill>
        <p:spPr bwMode="auto">
          <a:xfrm>
            <a:off x="1196752" y="2771800"/>
            <a:ext cx="2088232" cy="1682525"/>
          </a:xfrm>
          <a:prstGeom prst="rect">
            <a:avLst/>
          </a:prstGeom>
          <a:noFill/>
        </p:spPr>
      </p:pic>
      <p:sp>
        <p:nvSpPr>
          <p:cNvPr id="4099" name="Rectangle 3"/>
          <p:cNvSpPr>
            <a:spLocks noChangeArrowheads="1"/>
          </p:cNvSpPr>
          <p:nvPr/>
        </p:nvSpPr>
        <p:spPr bwMode="auto">
          <a:xfrm>
            <a:off x="188640" y="2699792"/>
            <a:ext cx="640871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Игра проводится в свободное от занятий время.</a:t>
            </a:r>
            <a:endParaRPr kumimoji="0" lang="ru-RU" sz="1800" b="0" i="0" u="none" strike="noStrike" cap="none" normalizeH="0" baseline="0" dirty="0" smtClean="0">
              <a:ln>
                <a:noFill/>
              </a:ln>
              <a:solidFill>
                <a:schemeClr val="tx1"/>
              </a:solidFill>
              <a:effectLst/>
              <a:cs typeface="Arial" pitchFamily="34" charset="0"/>
            </a:endParaRPr>
          </a:p>
        </p:txBody>
      </p:sp>
      <p:sp>
        <p:nvSpPr>
          <p:cNvPr id="4100" name="Rectangle 4"/>
          <p:cNvSpPr>
            <a:spLocks noChangeArrowheads="1"/>
          </p:cNvSpPr>
          <p:nvPr/>
        </p:nvSpPr>
        <p:spPr bwMode="auto">
          <a:xfrm>
            <a:off x="188640" y="4716016"/>
            <a:ext cx="648072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«Угадай, на чем играю»</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Карточки (по числу играющих), на одной половине которых изображение детских музыкальных инструментов, другая половина пустая; фишки и детские музыкальные инструменты.</a:t>
            </a:r>
            <a:endParaRPr kumimoji="0" lang="ru-RU" sz="14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Детям раздают по нескольку карточек (3—4). Ребенок-ведущий проигрывает мелодию или ритмический рисунок на каком-либо инструменте (перед ведущим небольшая ширма). Дети определяют звучание инструмента и закрывают фишкой вторую половину карточки.</a:t>
            </a:r>
            <a:endParaRPr kumimoji="0" lang="ru-RU" sz="14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Игру можно провести по типу лото. На одной большой карточке, разделенной на 4—6 квадратов, дается изображение различных инструментов (4—6). Маленьких карточек с изображением таких же инструментов должно быть больше и равно количеству больших карт. Каждому ребенку дают по одной большой карте и 4—6 маленьких</a:t>
            </a:r>
            <a:r>
              <a:rPr lang="ru-RU" sz="1400" dirty="0" smtClean="0">
                <a:ea typeface="Batang" pitchFamily="18" charset="-127"/>
                <a:cs typeface="Times New Roman" pitchFamily="18" charset="0"/>
              </a:rPr>
              <a:t>.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Игра проводится так же, но только дети       	закрывают маленькой карточкой 	соответствующее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изображение на большой. </a:t>
            </a:r>
            <a:endParaRPr kumimoji="0" lang="ru-RU" sz="1400" b="0" i="0" u="none" strike="noStrike" cap="none" normalizeH="0" baseline="0" dirty="0" smtClean="0">
              <a:ln>
                <a:noFill/>
              </a:ln>
              <a:solidFill>
                <a:schemeClr val="tx1"/>
              </a:solidFill>
              <a:effectLst/>
              <a:cs typeface="Arial" pitchFamily="34" charset="0"/>
            </a:endParaRPr>
          </a:p>
        </p:txBody>
      </p:sp>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3074" name="Rectangle 2"/>
          <p:cNvSpPr>
            <a:spLocks noChangeArrowheads="1"/>
          </p:cNvSpPr>
          <p:nvPr/>
        </p:nvSpPr>
        <p:spPr bwMode="auto">
          <a:xfrm>
            <a:off x="0" y="377389"/>
            <a:ext cx="6858000"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«Громко-тихо»</a:t>
            </a:r>
          </a:p>
          <a:p>
            <a:pPr marL="0" marR="0" lvl="0" indent="450850" algn="l" defTabSz="914400" rtl="0" eaLnBrk="0" fontAlgn="base" latinLnBrk="0" hangingPunct="0">
              <a:lnSpc>
                <a:spcPct val="100000"/>
              </a:lnSpc>
              <a:spcBef>
                <a:spcPct val="0"/>
              </a:spcBef>
              <a:spcAft>
                <a:spcPct val="0"/>
              </a:spcAft>
              <a:buClrTx/>
              <a:buSzTx/>
              <a:buFontTx/>
              <a:buNone/>
              <a:tabLst/>
            </a:pPr>
            <a:endParaRPr lang="ru-RU" sz="1100" b="1" dirty="0">
              <a:ea typeface="Batang" pitchFamily="18" charset="-127"/>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  Игровой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Любая игрушка.</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Рисунок 37" descr="http://olgasergeeff.ru/wp-content/uploads/2013/01/%D0%B3%D1%80%D0%BE%D0%BC%D0%BA%D0%BE-%D1%82%D0%B8%D1%85%D0%BE.jpg"/>
          <p:cNvPicPr>
            <a:picLocks noChangeAspect="1" noChangeArrowheads="1"/>
          </p:cNvPicPr>
          <p:nvPr/>
        </p:nvPicPr>
        <p:blipFill>
          <a:blip r:embed="rId3" cstate="print"/>
          <a:srcRect r="1939" b="50000"/>
          <a:stretch>
            <a:fillRect/>
          </a:stretch>
        </p:blipFill>
        <p:spPr bwMode="auto">
          <a:xfrm>
            <a:off x="1124745" y="3059833"/>
            <a:ext cx="1520530" cy="1080120"/>
          </a:xfrm>
          <a:prstGeom prst="rect">
            <a:avLst/>
          </a:prstGeom>
          <a:noFill/>
        </p:spPr>
      </p:pic>
      <p:sp>
        <p:nvSpPr>
          <p:cNvPr id="3075" name="Rectangle 3"/>
          <p:cNvSpPr>
            <a:spLocks noChangeArrowheads="1"/>
          </p:cNvSpPr>
          <p:nvPr/>
        </p:nvSpPr>
        <p:spPr bwMode="auto">
          <a:xfrm>
            <a:off x="116632" y="1331640"/>
            <a:ext cx="6552728"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Дети выбирают водящего. Он уходит из комнаты. Все договариваются, куда спрятать игрушку. Водящий должен найти ее, руководствуясь громкостью звучания песни, которую поют все дети: звучание усиливается. по мере приближения к месту, где находится игрушка, или ослабевает по мере удаления от нее. Если ребенок успешно справился с заданием, при повторении игры он имеет право спрятать игрушку.</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Игру можно провести как развлечение.</a:t>
            </a:r>
            <a:r>
              <a:rPr kumimoji="0" lang="ru-RU" sz="600" b="0" i="0" u="none" strike="noStrike" cap="none" normalizeH="0" baseline="0" dirty="0" smtClean="0">
                <a:ln>
                  <a:noFill/>
                </a:ln>
                <a:solidFill>
                  <a:schemeClr val="tx1"/>
                </a:solidFill>
                <a:effectLst/>
                <a:cs typeface="Arial" pitchFamily="34" charset="0"/>
              </a:rPr>
              <a:t> </a:t>
            </a:r>
            <a:endParaRPr kumimoji="0" lang="ru-RU" sz="1800" b="0" i="0" u="none" strike="noStrike" cap="none" normalizeH="0" baseline="0" dirty="0" smtClean="0">
              <a:ln>
                <a:noFill/>
              </a:ln>
              <a:solidFill>
                <a:schemeClr val="tx1"/>
              </a:solidFill>
              <a:effectLst/>
              <a:cs typeface="Arial" pitchFamily="34" charset="0"/>
            </a:endParaRPr>
          </a:p>
        </p:txBody>
      </p:sp>
      <p:pic>
        <p:nvPicPr>
          <p:cNvPr id="3076" name="Рисунок 37" descr="http://olgasergeeff.ru/wp-content/uploads/2013/01/%D0%B3%D1%80%D0%BE%D0%BC%D0%BA%D0%BE-%D1%82%D0%B8%D1%85%D0%BE.jpg"/>
          <p:cNvPicPr>
            <a:picLocks noChangeAspect="1" noChangeArrowheads="1"/>
          </p:cNvPicPr>
          <p:nvPr/>
        </p:nvPicPr>
        <p:blipFill>
          <a:blip r:embed="rId4" cstate="print"/>
          <a:srcRect t="50000" r="3023"/>
          <a:stretch>
            <a:fillRect/>
          </a:stretch>
        </p:blipFill>
        <p:spPr bwMode="auto">
          <a:xfrm>
            <a:off x="3789041" y="2555776"/>
            <a:ext cx="1584176" cy="1134493"/>
          </a:xfrm>
          <a:prstGeom prst="rect">
            <a:avLst/>
          </a:prstGeom>
          <a:noFill/>
          <a:ln w="9525">
            <a:noFill/>
            <a:miter lim="800000"/>
            <a:headEnd/>
            <a:tailEnd/>
          </a:ln>
        </p:spPr>
      </p:pic>
      <p:sp>
        <p:nvSpPr>
          <p:cNvPr id="3078" name="Rectangle 6"/>
          <p:cNvSpPr>
            <a:spLocks noChangeArrowheads="1"/>
          </p:cNvSpPr>
          <p:nvPr/>
        </p:nvSpPr>
        <p:spPr bwMode="auto">
          <a:xfrm>
            <a:off x="188640" y="4788024"/>
            <a:ext cx="6480720"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музыки</a:t>
            </a:r>
            <a:endParaRPr kumimoji="0" lang="ru-RU" sz="1600" b="0" i="0" u="none" strike="noStrike" cap="none" normalizeH="0" baseline="0" dirty="0" smtClean="0">
              <a:ln>
                <a:noFill/>
              </a:ln>
              <a:solidFill>
                <a:schemeClr val="tx1"/>
              </a:solidFill>
              <a:effectLst/>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«День Рожденья»</a:t>
            </a: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Демонстрационный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мягкие небольшие игрушки (заяц, птичка, собачка, лошадка, кошка, цыплята и др.). Небольшой  кукольный столик со стульчиками, чайная посуда, маленькие яркие коробочки- подарки для Зайчика.</a:t>
            </a:r>
            <a:endParaRPr kumimoji="0" lang="ru-RU" sz="12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endParaRPr kumimoji="0" lang="ru-RU" sz="12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Муз. Рук.: Посмотрите, ребята, какой сегодня Зайчик необыкновенный, даже праздничный бантик повязал. (Зайчик хлопочет по хозяйству. Ставя на стол игрушечную посуду.)</a:t>
            </a:r>
            <a:endParaRPr kumimoji="0" lang="ru-RU" sz="12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Муз. Рук.:  Я догадалась, у Зайчика сегодня день рождения, и он пригласил гостей. Вот уже кт-то идёт! Я вам сыграю музыку, а вы догадайтесь. Кто же первый идёт?</a:t>
            </a:r>
            <a:r>
              <a:rPr lang="ru-RU" sz="1200" dirty="0">
                <a:cs typeface="Arial" pitchFamily="34"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Муз. Руководитель исполняет произведение, дети высказывают своё 	мнение о характере музыки, узнают музыкальный образ.</a:t>
            </a:r>
            <a:endParaRPr kumimoji="0" lang="ru-RU" sz="1200" b="0" i="0" u="none" strike="noStrike" cap="none" normalizeH="0" baseline="0" dirty="0" smtClean="0">
              <a:ln>
                <a:noFill/>
              </a:ln>
              <a:solidFill>
                <a:schemeClr val="tx1"/>
              </a:solidFill>
              <a:effectLst/>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3077" name="Рисунок 40" descr="http://www.stihi.ru/pics/2016/03/20/8536.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52736" y="8028384"/>
            <a:ext cx="1512168" cy="993886"/>
          </a:xfrm>
          <a:prstGeom prst="rect">
            <a:avLst/>
          </a:prstGeom>
          <a:noFill/>
        </p:spPr>
      </p:pic>
      <p:sp>
        <p:nvSpPr>
          <p:cNvPr id="3079" name="Rectangle 7"/>
          <p:cNvSpPr>
            <a:spLocks noChangeArrowheads="1"/>
          </p:cNvSpPr>
          <p:nvPr/>
        </p:nvSpPr>
        <p:spPr bwMode="auto">
          <a:xfrm rot="10800000" flipV="1">
            <a:off x="188640" y="7380312"/>
            <a:ext cx="633670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После этого появляется игрушка - «гость» с подарком и дарит его зайчику. Затем игрушку сажают к столу. Таким образом, последовательно исполняются все произведения. В конце игры муз. руководитель спрашивает детей. Что подарят зайчику дети. Это может быть       	песенка или танец, знакомые детям</a:t>
            </a:r>
            <a:r>
              <a:rPr kumimoji="0" lang="ru-RU" sz="12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a:t>
            </a:r>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4"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pic>
        <p:nvPicPr>
          <p:cNvPr id="2049" name="Рисунок 43" descr="http://i003.radikal.ru/1410/61/5e44fb95995a.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52736" y="2711769"/>
            <a:ext cx="1512168" cy="1719249"/>
          </a:xfrm>
          <a:prstGeom prst="rect">
            <a:avLst/>
          </a:prstGeom>
          <a:noFill/>
        </p:spPr>
      </p:pic>
      <p:pic>
        <p:nvPicPr>
          <p:cNvPr id="2050" name="Рисунок 46" descr="http://img12.nnm.me/7/f/1/d/f/6eb4e7b9daf49fe55cc703e1e98.jpg"/>
          <p:cNvPicPr>
            <a:picLocks noChangeAspect="1" noChangeArrowheads="1"/>
          </p:cNvPicPr>
          <p:nvPr/>
        </p:nvPicPr>
        <p:blipFill>
          <a:blip r:embed="rId4" cstate="print">
            <a:clrChange>
              <a:clrFrom>
                <a:srgbClr val="FBF6F0"/>
              </a:clrFrom>
              <a:clrTo>
                <a:srgbClr val="FBF6F0">
                  <a:alpha val="0"/>
                </a:srgbClr>
              </a:clrTo>
            </a:clrChange>
          </a:blip>
          <a:srcRect/>
          <a:stretch>
            <a:fillRect/>
          </a:stretch>
        </p:blipFill>
        <p:spPr bwMode="auto">
          <a:xfrm>
            <a:off x="2780928" y="2411760"/>
            <a:ext cx="1584176" cy="1669011"/>
          </a:xfrm>
          <a:prstGeom prst="rect">
            <a:avLst/>
          </a:prstGeom>
          <a:noFill/>
        </p:spPr>
      </p:pic>
      <p:sp>
        <p:nvSpPr>
          <p:cNvPr id="2051" name="Rectangle 3"/>
          <p:cNvSpPr>
            <a:spLocks noChangeArrowheads="1"/>
          </p:cNvSpPr>
          <p:nvPr/>
        </p:nvSpPr>
        <p:spPr bwMode="auto">
          <a:xfrm>
            <a:off x="188640" y="509027"/>
            <a:ext cx="6480720"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и жанра музыки</a:t>
            </a: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«Собачка пляшет и спит»</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Задача: </a:t>
            </a:r>
            <a:r>
              <a:rPr kumimoji="0" lang="ru-RU" sz="1400" b="0" i="0" u="none" strike="noStrike" cap="none" normalizeH="0" baseline="0" dirty="0" smtClean="0">
                <a:ln>
                  <a:noFill/>
                </a:ln>
                <a:solidFill>
                  <a:schemeClr val="tx1"/>
                </a:solidFill>
                <a:effectLst/>
                <a:ea typeface="Batang" pitchFamily="18" charset="-127"/>
                <a:cs typeface="Arial" pitchFamily="34" charset="0"/>
              </a:rPr>
              <a:t>учить детей различать жанр колыбельной и плясовой музыки.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Методика проведения:</a:t>
            </a:r>
            <a:r>
              <a:rPr kumimoji="0" lang="ru-RU" sz="1400" b="0" i="0" u="none" strike="noStrike" cap="none" normalizeH="0" baseline="0" dirty="0" smtClean="0">
                <a:ln>
                  <a:noFill/>
                </a:ln>
                <a:solidFill>
                  <a:schemeClr val="tx1"/>
                </a:solidFill>
                <a:effectLst/>
                <a:ea typeface="Batang" pitchFamily="18" charset="-127"/>
                <a:cs typeface="Arial" pitchFamily="34" charset="0"/>
              </a:rPr>
              <a:t> педагог исполняет колыбельную или плясовую, дети выполняют соответствующие движения: колыбельная – «спят», ладошки под щёчку (собачка спит), плясовая – хлопки в ладоши (собачка пляшет).</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188640" y="2195736"/>
            <a:ext cx="64807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Arial" pitchFamily="34" charset="0"/>
              </a:rPr>
              <a:t>Как вариант игры можно использовать картинки, соответствующие жанру плясовой и колыбельной.</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cs typeface="Arial" pitchFamily="34" charset="0"/>
            </a:endParaRPr>
          </a:p>
        </p:txBody>
      </p:sp>
      <p:sp>
        <p:nvSpPr>
          <p:cNvPr id="2053" name="Rectangle 5"/>
          <p:cNvSpPr>
            <a:spLocks noChangeArrowheads="1"/>
          </p:cNvSpPr>
          <p:nvPr/>
        </p:nvSpPr>
        <p:spPr bwMode="auto">
          <a:xfrm>
            <a:off x="188640" y="4839707"/>
            <a:ext cx="648072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и жанра музыки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«День и ночь»</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809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Задача:</a:t>
            </a:r>
            <a:r>
              <a:rPr kumimoji="0" lang="ru-RU" sz="1400" b="0" i="0" u="none" strike="noStrike" cap="none" normalizeH="0" baseline="0" dirty="0" smtClean="0">
                <a:ln>
                  <a:noFill/>
                </a:ln>
                <a:solidFill>
                  <a:schemeClr val="tx1"/>
                </a:solidFill>
                <a:effectLst/>
                <a:ea typeface="Batang" pitchFamily="18" charset="-127"/>
                <a:cs typeface="Arial" pitchFamily="34" charset="0"/>
              </a:rPr>
              <a:t> различать контрастную музыку и передавать это в движении.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809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Методика проведения:</a:t>
            </a:r>
            <a:r>
              <a:rPr kumimoji="0" lang="ru-RU" sz="1400" b="0" i="0" u="none" strike="noStrike" cap="none" normalizeH="0" baseline="0" dirty="0" smtClean="0">
                <a:ln>
                  <a:noFill/>
                </a:ln>
                <a:solidFill>
                  <a:schemeClr val="tx1"/>
                </a:solidFill>
                <a:effectLst/>
                <a:ea typeface="Batang" pitchFamily="18" charset="-127"/>
                <a:cs typeface="Arial" pitchFamily="34" charset="0"/>
              </a:rPr>
              <a:t> дети двигаются поскоками врассыпную (день). Смена музыки – садятся на корточки (ночь).</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809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Музыкальный материал:</a:t>
            </a:r>
            <a:r>
              <a:rPr kumimoji="0" lang="ru-RU" sz="1400" b="0" i="0" u="none" strike="noStrike" cap="none" normalizeH="0" baseline="0" dirty="0" smtClean="0">
                <a:ln>
                  <a:noFill/>
                </a:ln>
                <a:solidFill>
                  <a:schemeClr val="tx1"/>
                </a:solidFill>
                <a:effectLst/>
                <a:ea typeface="Batang" pitchFamily="18" charset="-127"/>
                <a:cs typeface="Arial" pitchFamily="34" charset="0"/>
              </a:rPr>
              <a:t> весёлая полька и колыбельная по выбору педагога.</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cs typeface="Arial" pitchFamily="34" charset="0"/>
            </a:endParaRPr>
          </a:p>
        </p:txBody>
      </p:sp>
      <p:pic>
        <p:nvPicPr>
          <p:cNvPr id="2054" name="Рисунок 49" descr="http://otmechayu.ru/templates/avant/images/holidays/holidays_img/den_ravnodenstviya_otkritka_1.jpg"/>
          <p:cNvPicPr>
            <a:picLocks noChangeAspect="1" noChangeArrowheads="1"/>
          </p:cNvPicPr>
          <p:nvPr/>
        </p:nvPicPr>
        <p:blipFill>
          <a:blip r:embed="rId5" cstate="print"/>
          <a:srcRect/>
          <a:stretch>
            <a:fillRect/>
          </a:stretch>
        </p:blipFill>
        <p:spPr bwMode="auto">
          <a:xfrm>
            <a:off x="980728" y="6948264"/>
            <a:ext cx="2501205" cy="1756680"/>
          </a:xfrm>
          <a:prstGeom prst="rect">
            <a:avLst/>
          </a:prstGeom>
          <a:ln>
            <a:noFill/>
          </a:ln>
          <a:effectLst>
            <a:softEdge rad="112500"/>
          </a:effectLst>
        </p:spPr>
      </p:pic>
      <p:pic>
        <p:nvPicPr>
          <p:cNvPr id="12"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480481" y="3419872"/>
            <a:ext cx="1377519" cy="1187624"/>
          </a:xfrm>
          <a:prstGeom prst="rect">
            <a:avLst/>
          </a:prstGeom>
          <a:noFill/>
        </p:spPr>
      </p:pic>
      <p:pic>
        <p:nvPicPr>
          <p:cNvPr id="13"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32769" name="Rectangle 1"/>
          <p:cNvSpPr>
            <a:spLocks noChangeArrowheads="1"/>
          </p:cNvSpPr>
          <p:nvPr/>
        </p:nvSpPr>
        <p:spPr bwMode="auto">
          <a:xfrm>
            <a:off x="260648" y="179512"/>
            <a:ext cx="6408712" cy="37394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и жанра музыки</a:t>
            </a: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«Звери в домиках»</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      Задача:</a:t>
            </a:r>
            <a:r>
              <a:rPr kumimoji="0" lang="ru-RU" sz="1400" b="0" i="0" u="none" strike="noStrike" cap="none" normalizeH="0" baseline="0" dirty="0" smtClean="0">
                <a:ln>
                  <a:noFill/>
                </a:ln>
                <a:solidFill>
                  <a:schemeClr val="tx1"/>
                </a:solidFill>
                <a:effectLst/>
                <a:ea typeface="Batang" pitchFamily="18" charset="-127"/>
                <a:cs typeface="Arial" pitchFamily="34" charset="0"/>
              </a:rPr>
              <a:t> учить детей определять по характеру музыки животного, двигаться в соответствии с образом.</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      Методика проведения:</a:t>
            </a:r>
            <a:r>
              <a:rPr kumimoji="0" lang="ru-RU" sz="1400" b="0" i="0" u="none" strike="noStrike" cap="none" normalizeH="0" baseline="0" dirty="0" smtClean="0">
                <a:ln>
                  <a:noFill/>
                </a:ln>
                <a:solidFill>
                  <a:schemeClr val="tx1"/>
                </a:solidFill>
                <a:effectLst/>
                <a:ea typeface="Batang" pitchFamily="18" charset="-127"/>
                <a:cs typeface="Arial" pitchFamily="34" charset="0"/>
              </a:rPr>
              <a:t> дети распределяются на 4 группы, каждая занимает свой «домик» в одном из 4-х углов зала: медведь, лиса, зайчик, лошадка. Чья музыка начинает звучать, та группа двигается по залу  в соответствии с образом (двигательная импровизация).</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Arial" pitchFamily="34" charset="0"/>
              </a:rPr>
              <a:t>После того, как все «звери» прогуляются один раз, под весёлую музыку лёгким бегом дети переходят в соседний домик против часовой стрелки. Таким образом, 	каждый ребёнок побывает в разных образах. </a:t>
            </a:r>
            <a:endParaRPr kumimoji="0" lang="ru-RU" sz="1800" b="0" i="0" u="none" strike="noStrike" cap="none" normalizeH="0" baseline="0" dirty="0" smtClean="0">
              <a:ln>
                <a:noFill/>
              </a:ln>
              <a:solidFill>
                <a:schemeClr val="tx1"/>
              </a:solidFill>
              <a:effectLst/>
              <a:cs typeface="Arial" pitchFamily="34" charset="0"/>
            </a:endParaRPr>
          </a:p>
        </p:txBody>
      </p:sp>
      <p:sp>
        <p:nvSpPr>
          <p:cNvPr id="32770" name="Rectangle 2"/>
          <p:cNvSpPr>
            <a:spLocks noChangeArrowheads="1"/>
          </p:cNvSpPr>
          <p:nvPr/>
        </p:nvSpPr>
        <p:spPr bwMode="auto">
          <a:xfrm>
            <a:off x="188640" y="4860032"/>
            <a:ext cx="6480720"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и жанра музыки</a:t>
            </a: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«Кто вышел погулять?»</a:t>
            </a: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2698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Задача:</a:t>
            </a:r>
            <a:r>
              <a:rPr kumimoji="0" lang="ru-RU" sz="1400" b="0" i="0" u="none" strike="noStrike" cap="none" normalizeH="0" baseline="0" dirty="0" smtClean="0">
                <a:ln>
                  <a:noFill/>
                </a:ln>
                <a:solidFill>
                  <a:schemeClr val="tx1"/>
                </a:solidFill>
                <a:effectLst/>
                <a:ea typeface="Batang" pitchFamily="18" charset="-127"/>
                <a:cs typeface="Arial" pitchFamily="34" charset="0"/>
              </a:rPr>
              <a:t> под музыку представить соответствующий образ и передать в движении.</a:t>
            </a:r>
            <a:endParaRPr kumimoji="0" lang="ru-RU" sz="14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2698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Методика проведения</a:t>
            </a:r>
            <a:r>
              <a:rPr kumimoji="0" lang="ru-RU" sz="1400" b="0" i="0" u="none" strike="noStrike" cap="none" normalizeH="0" baseline="0" dirty="0" smtClean="0">
                <a:ln>
                  <a:noFill/>
                </a:ln>
                <a:solidFill>
                  <a:schemeClr val="tx1"/>
                </a:solidFill>
                <a:effectLst/>
                <a:ea typeface="Batang" pitchFamily="18" charset="-127"/>
                <a:cs typeface="Arial" pitchFamily="34" charset="0"/>
              </a:rPr>
              <a:t>: на лесную полянку вышли погулять животные. А какие – вам подскажет музыка. Послушайте, угадайте и изобразите, кто вышел погулять.</a:t>
            </a:r>
            <a:endParaRPr kumimoji="0" lang="ru-RU" sz="14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2698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Музыкальный материал</a:t>
            </a:r>
            <a:r>
              <a:rPr kumimoji="0" lang="ru-RU" sz="1400" b="0" i="0" u="none" strike="noStrike" cap="none" normalizeH="0" baseline="0" dirty="0" smtClean="0">
                <a:ln>
                  <a:noFill/>
                </a:ln>
                <a:solidFill>
                  <a:schemeClr val="tx1"/>
                </a:solidFill>
                <a:effectLst/>
                <a:ea typeface="Batang" pitchFamily="18" charset="-127"/>
                <a:cs typeface="Arial" pitchFamily="34" charset="0"/>
              </a:rPr>
              <a:t>: Галынин «Медведь», Жилинский «Марш зайчат», </a:t>
            </a:r>
          </a:p>
          <a:p>
            <a:pPr marL="0" marR="0" lvl="0" indent="269875" algn="just" defTabSz="914400" rtl="0" eaLnBrk="0" fontAlgn="base" latinLnBrk="0" hangingPunct="0">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Arial" pitchFamily="34" charset="0"/>
              </a:rPr>
              <a:t>Д. Кабалевский «Ёжик»</a:t>
            </a:r>
            <a:endParaRPr kumimoji="0" lang="ru-RU" sz="1400" b="0" i="0" u="none" strike="noStrike" cap="none" normalizeH="0" baseline="0" dirty="0" smtClean="0">
              <a:ln>
                <a:noFill/>
              </a:ln>
              <a:solidFill>
                <a:schemeClr val="tx1"/>
              </a:solidFill>
              <a:effectLst/>
              <a:cs typeface="Arial" pitchFamily="34" charset="0"/>
            </a:endParaRPr>
          </a:p>
        </p:txBody>
      </p:sp>
      <p:pic>
        <p:nvPicPr>
          <p:cNvPr id="8"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9"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31746" name="Rectangle 2"/>
          <p:cNvSpPr>
            <a:spLocks noChangeArrowheads="1"/>
          </p:cNvSpPr>
          <p:nvPr/>
        </p:nvSpPr>
        <p:spPr bwMode="auto">
          <a:xfrm>
            <a:off x="188640" y="251520"/>
            <a:ext cx="648072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музыки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«Солнышко и дождик»</a:t>
            </a: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Arial" pitchFamily="34" charset="0"/>
              </a:rPr>
              <a:t>Задача:</a:t>
            </a:r>
            <a:r>
              <a:rPr kumimoji="0" lang="ru-RU" sz="1200" b="0" i="0" u="none" strike="noStrike" cap="none" normalizeH="0" baseline="0" dirty="0" smtClean="0">
                <a:ln>
                  <a:noFill/>
                </a:ln>
                <a:solidFill>
                  <a:schemeClr val="tx1"/>
                </a:solidFill>
                <a:effectLst/>
                <a:ea typeface="Batang" pitchFamily="18" charset="-127"/>
                <a:cs typeface="Arial" pitchFamily="34" charset="0"/>
              </a:rPr>
              <a:t> услышать и воспроизвести капли дождя и лучи солнца</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1745" name="Рисунок 52" descr="http://900igr.net/datai/doshkolnoe-obrazovanie/Muzykalno-didakticheskie-igry-dlja-detej/0016-013-Muzykalno-didakticheskie-igry-dlja-detej.png"/>
          <p:cNvPicPr>
            <a:picLocks noChangeAspect="1" noChangeArrowheads="1"/>
          </p:cNvPicPr>
          <p:nvPr/>
        </p:nvPicPr>
        <p:blipFill>
          <a:blip r:embed="rId3" cstate="print"/>
          <a:srcRect b="43472"/>
          <a:stretch>
            <a:fillRect/>
          </a:stretch>
        </p:blipFill>
        <p:spPr bwMode="auto">
          <a:xfrm>
            <a:off x="836712" y="3059832"/>
            <a:ext cx="2787650" cy="1116013"/>
          </a:xfrm>
          <a:prstGeom prst="rect">
            <a:avLst/>
          </a:prstGeom>
          <a:ln>
            <a:noFill/>
          </a:ln>
          <a:effectLst>
            <a:softEdge rad="112500"/>
          </a:effectLst>
        </p:spPr>
      </p:pic>
      <p:sp>
        <p:nvSpPr>
          <p:cNvPr id="31747" name="Rectangle 3"/>
          <p:cNvSpPr>
            <a:spLocks noChangeArrowheads="1"/>
          </p:cNvSpPr>
          <p:nvPr/>
        </p:nvSpPr>
        <p:spPr bwMode="auto">
          <a:xfrm>
            <a:off x="260648" y="1115616"/>
            <a:ext cx="648072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а) в движении,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б) в игре на музыкальных инструментах.</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Arial" pitchFamily="34" charset="0"/>
              </a:rPr>
              <a:t>Методика проведения:</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1. На музыку, изображающую дождь, дети выполняют «танец ладошек» (шлёпают ладошками одна об одну). На смену  музыки выполняют плавные движения, как нежные, тёплые «лучи солнца». Повтор – «танец ладошек».</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2. Импровизированный танец «Капелек и солнечных лучиков» с лентами голубого и оранжевого цвета. Совместное со взрослыми творчество.</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3. Дети сами выбирают музыкальный инструмент для изображения дождика и солнышка. Инструментальная импровизация в 3-х частной форме.</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9" name="Rectangle 5"/>
          <p:cNvSpPr>
            <a:spLocks noChangeArrowheads="1"/>
          </p:cNvSpPr>
          <p:nvPr/>
        </p:nvSpPr>
        <p:spPr bwMode="auto">
          <a:xfrm>
            <a:off x="188640" y="4808349"/>
            <a:ext cx="6408712"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«Волшебная котомка»</a:t>
            </a: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выявить умение детей сравнивать музыкальные звуки по высоте и тембру звучания и сопоставлять их со звуками окружающей среды.</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Оборудование: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небольшая цветная сумка, музыкальные инструменты (барабан, бубен, металлофон, колокольчик, погремушка).</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sp>
        <p:nvSpPr>
          <p:cNvPr id="31750" name="Rectangle 6"/>
          <p:cNvSpPr>
            <a:spLocks noChangeArrowheads="1"/>
          </p:cNvSpPr>
          <p:nvPr/>
        </p:nvSpPr>
        <p:spPr bwMode="auto">
          <a:xfrm>
            <a:off x="188640" y="6444208"/>
            <a:ext cx="6408712"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Музыкальный руководитель из волшебной сумки достает какой-нибудь музыкальный инструмент, играет на нем и спрашивает ребенка: «Что напоминает этот музыкальный звук?»</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Например:</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Барабан - Гром или пение птиц?</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Бубен - Шорох листьев или гром?</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Металлофон - Дождик или ветер?</a:t>
            </a:r>
            <a:endParaRPr kumimoji="0" lang="ru-RU" sz="1800" b="0" i="0" u="none" strike="noStrike" cap="none" normalizeH="0" baseline="0" dirty="0" smtClean="0">
              <a:ln>
                <a:noFill/>
              </a:ln>
              <a:solidFill>
                <a:schemeClr val="tx1"/>
              </a:solidFill>
              <a:effectLst/>
              <a:cs typeface="Arial" pitchFamily="34" charset="0"/>
            </a:endParaRPr>
          </a:p>
        </p:txBody>
      </p:sp>
      <p:pic>
        <p:nvPicPr>
          <p:cNvPr id="31751" name="Рисунок 55" descr="http://www.progressing-site.ru/xml_my_shop_new/img/205853.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29000" y="7092280"/>
            <a:ext cx="1182563" cy="1232228"/>
          </a:xfrm>
          <a:prstGeom prst="rect">
            <a:avLst/>
          </a:prstGeom>
          <a:noFill/>
          <a:ln w="9525">
            <a:noFill/>
            <a:miter lim="800000"/>
            <a:headEnd/>
            <a:tailEnd/>
          </a:ln>
        </p:spPr>
      </p:pic>
      <p:pic>
        <p:nvPicPr>
          <p:cNvPr id="13"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4"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30721" name="Rectangle 1"/>
          <p:cNvSpPr>
            <a:spLocks noChangeArrowheads="1"/>
          </p:cNvSpPr>
          <p:nvPr/>
        </p:nvSpPr>
        <p:spPr bwMode="auto">
          <a:xfrm>
            <a:off x="260648" y="179512"/>
            <a:ext cx="640871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«Что звучит?»</a:t>
            </a: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выявить умение детей различать музыкальные игрушки и инструменты на слух по тембру звучания, знание их названий (погремушки, бубен, барабан, металлофон, свирель, колокольчик).</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Оборудование: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музыкальные инструменты (барабан, бубен, металлофон, свирель, колокольчик, погремушка), ширма.</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Музыкальный руководитель за ширмой играет на музыкальном инструменте и спрашивает у ребенка: «Какой музыкальный инструмент звучит?»</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Если ребенок не может ответить, музыкальный руководитель еще раз предлагает послушать. Если и на этот раз ребенок не может назвать инструмент, то музыкальный руководитель предлагает найти среди музыкальных 	инструментов, которые разложены за ширмой, тот, который звучал.</a:t>
            </a:r>
            <a:endParaRPr kumimoji="0" lang="ru-RU" sz="1800" b="0" i="0" u="none" strike="noStrike" cap="none" normalizeH="0" baseline="0" dirty="0" smtClean="0">
              <a:ln>
                <a:noFill/>
              </a:ln>
              <a:solidFill>
                <a:schemeClr val="tx1"/>
              </a:solidFill>
              <a:effectLst/>
              <a:cs typeface="Arial" pitchFamily="34" charset="0"/>
            </a:endParaRPr>
          </a:p>
        </p:txBody>
      </p:sp>
      <p:sp>
        <p:nvSpPr>
          <p:cNvPr id="30722" name="Rectangle 2"/>
          <p:cNvSpPr>
            <a:spLocks noChangeArrowheads="1"/>
          </p:cNvSpPr>
          <p:nvPr/>
        </p:nvSpPr>
        <p:spPr bwMode="auto">
          <a:xfrm>
            <a:off x="188640" y="4988660"/>
            <a:ext cx="648072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«Кукла танцует и отдыхает»</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выявить умение детей различать музыку по темпу (быстрая или медленная), динамикой (громкая или тихая).</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Оборудование: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кукла - игрушка.</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Музыкальный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«Колыбельная», муз. Я. Степного; «Гопак», муз. Я. Степного.</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Детям раздают игрушки - куклы. Звучит музыка. Если она тихая, медленная, спокойная, ласковая - дети колышут куклу, а если быстрая, громкая, веселая, бодрая - дети танцуют с ней.</a:t>
            </a:r>
            <a:endParaRPr kumimoji="0" lang="ru-RU" sz="1800" b="0" i="0" u="none" strike="noStrike" cap="none" normalizeH="0" baseline="0" dirty="0" smtClean="0">
              <a:ln>
                <a:noFill/>
              </a:ln>
              <a:solidFill>
                <a:schemeClr val="tx1"/>
              </a:solidFill>
              <a:effectLst/>
              <a:cs typeface="Arial" pitchFamily="34" charset="0"/>
            </a:endParaRPr>
          </a:p>
        </p:txBody>
      </p:sp>
      <p:pic>
        <p:nvPicPr>
          <p:cNvPr id="30723" name="Рисунок 58" descr="https://i.mamsy.ru/images/product_images/popup_images/0/9/36135/3467.jpg"/>
          <p:cNvPicPr>
            <a:picLocks noChangeAspect="1" noChangeArrowheads="1"/>
          </p:cNvPicPr>
          <p:nvPr/>
        </p:nvPicPr>
        <p:blipFill>
          <a:blip r:embed="rId3" cstate="print">
            <a:clrChange>
              <a:clrFrom>
                <a:srgbClr val="FFFFFD"/>
              </a:clrFrom>
              <a:clrTo>
                <a:srgbClr val="FFFFFD">
                  <a:alpha val="0"/>
                </a:srgbClr>
              </a:clrTo>
            </a:clrChange>
          </a:blip>
          <a:srcRect l="22745" t="10622" r="18915" b="13205"/>
          <a:stretch>
            <a:fillRect/>
          </a:stretch>
        </p:blipFill>
        <p:spPr bwMode="auto">
          <a:xfrm>
            <a:off x="1052736" y="7524328"/>
            <a:ext cx="936104" cy="1481550"/>
          </a:xfrm>
          <a:prstGeom prst="rect">
            <a:avLst/>
          </a:prstGeom>
          <a:noFill/>
          <a:ln w="9525">
            <a:noFill/>
            <a:miter lim="800000"/>
            <a:headEnd/>
            <a:tailEnd/>
          </a:ln>
        </p:spPr>
      </p:pic>
      <p:pic>
        <p:nvPicPr>
          <p:cNvPr id="30724" name="Рисунок 61" descr="http://record-music.ru/img/2015/070108/1335868"/>
          <p:cNvPicPr>
            <a:picLocks noChangeAspect="1" noChangeArrowheads="1"/>
          </p:cNvPicPr>
          <p:nvPr/>
        </p:nvPicPr>
        <p:blipFill>
          <a:blip r:embed="rId4" cstate="print">
            <a:clrChange>
              <a:clrFrom>
                <a:srgbClr val="FEFBF4"/>
              </a:clrFrom>
              <a:clrTo>
                <a:srgbClr val="FEFBF4">
                  <a:alpha val="0"/>
                </a:srgbClr>
              </a:clrTo>
            </a:clrChange>
          </a:blip>
          <a:srcRect/>
          <a:stretch>
            <a:fillRect/>
          </a:stretch>
        </p:blipFill>
        <p:spPr bwMode="auto">
          <a:xfrm>
            <a:off x="2348880" y="7534634"/>
            <a:ext cx="1152128" cy="1188132"/>
          </a:xfrm>
          <a:prstGeom prst="rect">
            <a:avLst/>
          </a:prstGeom>
          <a:noFill/>
          <a:ln w="9525">
            <a:noFill/>
            <a:miter lim="800000"/>
            <a:headEnd/>
            <a:tailEnd/>
          </a:ln>
        </p:spPr>
      </p:pic>
      <p:pic>
        <p:nvPicPr>
          <p:cNvPr id="10"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80481" y="3419872"/>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9697" name="Rectangle 1"/>
          <p:cNvSpPr>
            <a:spLocks noChangeArrowheads="1"/>
          </p:cNvSpPr>
          <p:nvPr/>
        </p:nvSpPr>
        <p:spPr bwMode="auto">
          <a:xfrm>
            <a:off x="260648" y="299971"/>
            <a:ext cx="6408712"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памяти и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«Узнай и спой песенку»</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     Цель:</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 проверить умение детей узнавать знакомые песенки и передавать в пении мелодию.</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     Методика проведения игры.</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sng" strike="noStrike" cap="none" normalizeH="0" baseline="0" dirty="0" smtClean="0">
                <a:ln>
                  <a:noFill/>
                </a:ln>
                <a:solidFill>
                  <a:schemeClr val="tx1"/>
                </a:solidFill>
                <a:effectLst/>
                <a:ea typeface="Batang" pitchFamily="18" charset="-127"/>
                <a:cs typeface="Times New Roman" pitchFamily="18" charset="0"/>
              </a:rPr>
              <a:t>1 этап. </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Педагог предлагает ребенку прослушать поочередно несколько знакомых мелодий песен. Ребенку необходимо вспомнить название музыкального произведения или какую-то фразу из песни.</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sng" strike="noStrike" cap="none" normalizeH="0" baseline="0" dirty="0" smtClean="0">
                <a:ln>
                  <a:noFill/>
                </a:ln>
                <a:solidFill>
                  <a:schemeClr val="tx1"/>
                </a:solidFill>
                <a:effectLst/>
                <a:ea typeface="Batang" pitchFamily="18" charset="-127"/>
                <a:cs typeface="Times New Roman" pitchFamily="18" charset="0"/>
              </a:rPr>
              <a:t>2 этап.</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 Педагог предлагает ребенку спеть знакомую песню за музыкальными фразами, проявляя особенности вокальных навыков. Петь без напряжения, протяжно, не спеша, отчетливо произнося слова.</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698" name="Rectangle 2"/>
          <p:cNvSpPr>
            <a:spLocks noChangeArrowheads="1"/>
          </p:cNvSpPr>
          <p:nvPr/>
        </p:nvSpPr>
        <p:spPr bwMode="auto">
          <a:xfrm>
            <a:off x="188640" y="4860032"/>
            <a:ext cx="6408712"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«Бегаем – шагаем - прыгаем»</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endParaRPr lang="ru-RU" sz="600" dirty="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выявить умение детей двигаться в соответствии с контрастными изменениями в музыкальном сопровождении, ритмично маршировать (спокойно, весело, бодро), бегать (весело, легко, мелко), подпрыгивать (как мячик).</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Педагог предлагает детям внимательно слушать музыку и в соответствии с ее характером выполнять движения. Под музыкальный фрагмент марша детям надо энергично шагать в свободном направлении, не толкая друг друга. Под веселую музыку - легко и мелко бегать на носочках, под веселый, игривый музыкальный фрагмент - подпрыгивать как мячик.</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Задачу повторяют несколько раз.</a:t>
            </a:r>
            <a:endParaRPr kumimoji="0" lang="ru-RU" sz="1800" b="0" i="0" u="none" strike="noStrike" cap="none" normalizeH="0" baseline="0" dirty="0" smtClean="0">
              <a:ln>
                <a:noFill/>
              </a:ln>
              <a:solidFill>
                <a:schemeClr val="tx1"/>
              </a:solidFill>
              <a:effectLst/>
              <a:cs typeface="Arial" pitchFamily="34" charset="0"/>
            </a:endParaRPr>
          </a:p>
        </p:txBody>
      </p:sp>
      <p:pic>
        <p:nvPicPr>
          <p:cNvPr id="8"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9"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8673" name="Rectangle 1"/>
          <p:cNvSpPr>
            <a:spLocks noChangeArrowheads="1"/>
          </p:cNvSpPr>
          <p:nvPr/>
        </p:nvSpPr>
        <p:spPr bwMode="auto">
          <a:xfrm>
            <a:off x="188640" y="128410"/>
            <a:ext cx="648072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музыки</a:t>
            </a: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с цветными платочками»</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(Украинская народная мелодия в обработке Я. Степного)</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проверить умение детей передавать характер танца движениями (танцевальный бег, разведение рук, смахивания платочком, вместе со взрослыми кружение в круге и т.д.).</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Оборудование: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разноцветные платочки (по количеству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Педагог предлагает детям (игру проводят с небольшим количеством детей) взять в руки платочки. Затем педагог смахивает платком и пением зовет детей встать в круг:</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Все в круг скорее бегите,</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Платочки вы покажите.</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Платочками помашем,</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Потанцуем, споем.</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Воспитатель под музыку показывает танцевальные </a:t>
            </a:r>
          </a:p>
          <a:p>
            <a:pPr marL="0" marR="0" lvl="0" indent="180975" algn="just" defTabSz="914400" rtl="0" eaLnBrk="0" fontAlgn="base" latinLnBrk="0" hangingPunct="0">
              <a:lnSpc>
                <a:spcPct val="100000"/>
              </a:lnSpc>
              <a:spcBef>
                <a:spcPct val="0"/>
              </a:spcBef>
              <a:spcAft>
                <a:spcPct val="0"/>
              </a:spcAft>
              <a:buClrTx/>
              <a:buSzTx/>
              <a:buFontTx/>
              <a:buNone/>
              <a:tabLst/>
            </a:pPr>
            <a:r>
              <a:rPr lang="ru-RU" sz="1400" dirty="0" smtClean="0">
                <a:ea typeface="Batang" pitchFamily="18" charset="-127"/>
                <a:cs typeface="Times New Roman" pitchFamily="18" charset="0"/>
              </a:rPr>
              <a:t>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движения, а дети </a:t>
            </a:r>
            <a:r>
              <a:rPr kumimoji="0" lang="ru-RU" sz="1400" b="0" i="0" u="none" strike="noStrike" cap="none" normalizeH="0" dirty="0" smtClean="0">
                <a:ln>
                  <a:noFill/>
                </a:ln>
                <a:solidFill>
                  <a:schemeClr val="tx1"/>
                </a:solidFill>
                <a:effectLst/>
                <a:ea typeface="Batang" pitchFamily="18" charset="-127"/>
                <a:cs typeface="Times New Roman" pitchFamily="18" charset="0"/>
              </a:rPr>
              <a:t>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повторяют.</a:t>
            </a:r>
            <a:endParaRPr kumimoji="0" lang="ru-RU" sz="1800" b="0" i="0" u="none" strike="noStrike" cap="none" normalizeH="0" baseline="0" dirty="0" smtClean="0">
              <a:ln>
                <a:noFill/>
              </a:ln>
              <a:solidFill>
                <a:schemeClr val="tx1"/>
              </a:solidFill>
              <a:effectLst/>
              <a:cs typeface="Arial" pitchFamily="34" charset="0"/>
            </a:endParaRPr>
          </a:p>
        </p:txBody>
      </p:sp>
      <p:sp>
        <p:nvSpPr>
          <p:cNvPr id="28675" name="Rectangle 3"/>
          <p:cNvSpPr>
            <a:spLocks noChangeArrowheads="1"/>
          </p:cNvSpPr>
          <p:nvPr/>
        </p:nvSpPr>
        <p:spPr bwMode="auto">
          <a:xfrm>
            <a:off x="188640" y="4717758"/>
            <a:ext cx="648072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памяти и музыкального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«Цветик - семицветик»</a:t>
            </a: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развитие музыкального слуха и музыкальной памяти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28674" name="Рисунок 64" descr="http://tvov.ru/tw_files2/urls_1/1/d-186/186_html_m303338b9.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25144" y="6090799"/>
            <a:ext cx="1441897" cy="1508290"/>
          </a:xfrm>
          <a:prstGeom prst="rect">
            <a:avLst/>
          </a:prstGeom>
          <a:noFill/>
        </p:spPr>
      </p:pic>
      <p:sp>
        <p:nvSpPr>
          <p:cNvPr id="28676" name="Rectangle 4"/>
          <p:cNvSpPr>
            <a:spLocks noChangeArrowheads="1"/>
          </p:cNvSpPr>
          <p:nvPr/>
        </p:nvSpPr>
        <p:spPr bwMode="auto">
          <a:xfrm>
            <a:off x="116632" y="5736758"/>
            <a:ext cx="6525344"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Большой цветок, состоящий из семи лепестков разного цвета, которые вставляются в прорезь в середине цветка. На обратной стороне лепестка – рисунки к сюжетам произведений, с которыми дети знакомились на занятиях.</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Например:</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1. «Кавалерийская» Д.Б. Кабалевский.</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2. «Клоуны» Д.Б. Кабалевский.</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3. «Болезнь куклы» П.И. Чайковский.</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4. «Шествие гномов» Э. Григ.</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5. «Дед Мороз» Р. Шуман и т.д.</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Дети сидят полукругом.</a:t>
            </a:r>
            <a:r>
              <a:rPr lang="ru-RU" sz="6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Приходит садовник (педагог) и приносит детям необыкновенный цветок. Вызванный ребёнок вынимает из середины любой лепесток, поворачивает его и отгадывает к какому произведению данная иллюстрация. Если произведение известно ему, то ребёнок должен назвать его и 	имя композитора. Музыкальный руководитель исполняет </a:t>
            </a:r>
          </a:p>
          <a:p>
            <a:pPr marL="0" marR="0" lvl="0" indent="358775" algn="just" defTabSz="914400" rtl="0" eaLnBrk="0" fontAlgn="base" latinLnBrk="0" hangingPunct="0">
              <a:lnSpc>
                <a:spcPct val="100000"/>
              </a:lnSpc>
              <a:spcBef>
                <a:spcPct val="0"/>
              </a:spcBef>
              <a:spcAft>
                <a:spcPct val="0"/>
              </a:spcAft>
              <a:buClrTx/>
              <a:buSzTx/>
              <a:buFontTx/>
              <a:buNone/>
              <a:tabLst/>
            </a:pPr>
            <a:r>
              <a:rPr lang="ru-RU" sz="1100" dirty="0" smtClean="0">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произведение или включает запись.</a:t>
            </a:r>
            <a:r>
              <a:rPr lang="ru-RU" sz="6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Все дети активно участвуют в</a:t>
            </a:r>
          </a:p>
          <a:p>
            <a:pPr marL="0" marR="0" lvl="0" indent="358775" algn="just" defTabSz="914400" rtl="0" eaLnBrk="0" fontAlgn="base" latinLnBrk="0" hangingPunct="0">
              <a:lnSpc>
                <a:spcPct val="100000"/>
              </a:lnSpc>
              <a:spcBef>
                <a:spcPct val="0"/>
              </a:spcBef>
              <a:spcAft>
                <a:spcPct val="0"/>
              </a:spcAft>
              <a:buClrTx/>
              <a:buSzTx/>
              <a:buFontTx/>
              <a:buNone/>
              <a:tabLst/>
            </a:pPr>
            <a:r>
              <a:rPr lang="ru-RU" sz="1100" dirty="0" smtClean="0">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определении характера, темпа, жанра произведения.</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cs typeface="Arial" pitchFamily="34" charset="0"/>
            </a:endParaRPr>
          </a:p>
        </p:txBody>
      </p:sp>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7649" name="Rectangle 1"/>
          <p:cNvSpPr>
            <a:spLocks noChangeArrowheads="1"/>
          </p:cNvSpPr>
          <p:nvPr/>
        </p:nvSpPr>
        <p:spPr bwMode="auto">
          <a:xfrm>
            <a:off x="188640" y="285056"/>
            <a:ext cx="6480720" cy="33701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мелодического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«Теремок»</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развитие мелодического слуха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Игровое поле с изображением домика с крыльцом из семи ступенек. Фигурки зверей: заяц, лягушка, лиса, мышка, петушок, кошка, собака, птичка.</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Педагог:    Стоит в поле теремок, теремок.</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Как красив он и высок, и высок.</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По ступенькам мы идём, все идём.</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Свою песенку поём, да поём.</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Выбираются трое детей, каждый берёт себе любую фигурку. Персонаж идёт по ступенькам вверх и поёт первую фразу: «По ступенькам я иду…», затем, стоя у входа в домик, поёт вторую фразу: «В дом чудесный захожу!», придумывая свой мотив, - и «заходит» в дом. Каждый ребёнок, придумывая мотив второй фразы, не должен повторять чужой мотив. Когда все персонажи «зайдут» в дом, начинается движение вниз, в обратном порядке. Персонаж спускается по ступенькам и поёт: «По ступенькам вниз иду…», затем, стоя у первой ступеньки, допевает вторую фразу: «По тропиночке уйду», также 	придумывая свой мотив этой фразы, и уходит.</a:t>
            </a:r>
            <a:endParaRPr kumimoji="0" lang="ru-RU" sz="1800" b="0" i="0" u="none" strike="noStrike" cap="none" normalizeH="0" baseline="0" dirty="0" smtClean="0">
              <a:ln>
                <a:noFill/>
              </a:ln>
              <a:solidFill>
                <a:schemeClr val="tx1"/>
              </a:solidFill>
              <a:effectLst/>
              <a:cs typeface="Arial" pitchFamily="34" charset="0"/>
            </a:endParaRPr>
          </a:p>
        </p:txBody>
      </p:sp>
      <p:pic>
        <p:nvPicPr>
          <p:cNvPr id="27650" name="Рисунок 2" descr="Копия теремок.jpg"/>
          <p:cNvPicPr>
            <a:picLocks noChangeAspect="1" noChangeArrowheads="1"/>
          </p:cNvPicPr>
          <p:nvPr/>
        </p:nvPicPr>
        <p:blipFill>
          <a:blip r:embed="rId3" cstate="print"/>
          <a:srcRect/>
          <a:stretch>
            <a:fillRect/>
          </a:stretch>
        </p:blipFill>
        <p:spPr bwMode="auto">
          <a:xfrm>
            <a:off x="5157192" y="1403648"/>
            <a:ext cx="1274639" cy="1152128"/>
          </a:xfrm>
          <a:prstGeom prst="rect">
            <a:avLst/>
          </a:prstGeom>
          <a:ln>
            <a:noFill/>
          </a:ln>
          <a:effectLst>
            <a:softEdge rad="112500"/>
          </a:effectLst>
        </p:spPr>
      </p:pic>
      <p:sp>
        <p:nvSpPr>
          <p:cNvPr id="27652" name="Rectangle 4"/>
          <p:cNvSpPr>
            <a:spLocks noChangeArrowheads="1"/>
          </p:cNvSpPr>
          <p:nvPr/>
        </p:nvSpPr>
        <p:spPr bwMode="auto">
          <a:xfrm>
            <a:off x="0" y="4932040"/>
            <a:ext cx="6480720" cy="13926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«Солнышко»</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050" b="0" i="0" u="none" strike="noStrike" cap="none" normalizeH="0" baseline="0" dirty="0" smtClean="0">
                <a:ln>
                  <a:noFill/>
                </a:ln>
                <a:solidFill>
                  <a:schemeClr val="tx1"/>
                </a:solidFill>
                <a:effectLst/>
                <a:ea typeface="Batang" pitchFamily="18" charset="-127"/>
                <a:cs typeface="Times New Roman" pitchFamily="18" charset="0"/>
              </a:rPr>
              <a:t>развитие звуковысотного слуха детей.</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Большая картина ( фланелеграф ), изображающая поляну с нотным станом. Нотки-солнышки для фланелеграфа – 8 шт. Размер солнышка соотносится с нотным станом.</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050" b="0" i="0" u="none" strike="noStrike" cap="none" normalizeH="0" baseline="0" dirty="0" smtClean="0">
              <a:ln>
                <a:noFill/>
              </a:ln>
              <a:solidFill>
                <a:schemeClr val="tx1"/>
              </a:solidFill>
              <a:effectLst/>
              <a:cs typeface="Arial" pitchFamily="34" charset="0"/>
            </a:endParaRPr>
          </a:p>
        </p:txBody>
      </p:sp>
      <p:sp>
        <p:nvSpPr>
          <p:cNvPr id="27653" name="Rectangle 5"/>
          <p:cNvSpPr>
            <a:spLocks noChangeArrowheads="1"/>
          </p:cNvSpPr>
          <p:nvPr/>
        </p:nvSpPr>
        <p:spPr bwMode="auto">
          <a:xfrm>
            <a:off x="116632" y="6027762"/>
            <a:ext cx="6741368" cy="3116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Педагог: Жило-было солнышко. Встало утром рано, потянулось и запело свою песенку. </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Напевает произвольно.)</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Я, солнышко лучистое,</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Очень-очень чистое!</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Люблю я умываться</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И в лужицах купаться.</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Говорит.)</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Мои детки засмеялись,</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По линейкам разбежались.</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Помогите их собрать</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И по именам назвать.</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Я нашла маленькое солнышко ( ставит нотку-солнышко на первую линейку ), 	вот оно на первой         	линейке, а зовут его «ми».</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Дети вместе с педагогом пропевают звук. На каждом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занятии количество использованных нот-солнышек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может быть различным, в зависимости от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оставленных задач.</a:t>
            </a:r>
            <a:endParaRPr kumimoji="0" lang="ru-RU" sz="105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7654" name="Рисунок 3" descr="солнышко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941168" y="6084168"/>
            <a:ext cx="1656184" cy="1710530"/>
          </a:xfrm>
          <a:prstGeom prst="rect">
            <a:avLst/>
          </a:prstGeom>
          <a:noFill/>
          <a:ln w="9525">
            <a:noFill/>
            <a:miter lim="800000"/>
            <a:headEnd/>
            <a:tailEnd/>
          </a:ln>
        </p:spPr>
      </p:pic>
      <p:pic>
        <p:nvPicPr>
          <p:cNvPr id="11"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6" y="7956376"/>
            <a:ext cx="1377519" cy="118762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6626" name="Rectangle 2"/>
          <p:cNvSpPr>
            <a:spLocks noChangeArrowheads="1"/>
          </p:cNvSpPr>
          <p:nvPr/>
        </p:nvSpPr>
        <p:spPr bwMode="auto">
          <a:xfrm>
            <a:off x="188640" y="84639"/>
            <a:ext cx="6552728"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«Музыкальные птенчики»</a:t>
            </a:r>
          </a:p>
          <a:p>
            <a:pPr marL="0" marR="0" lvl="0" indent="179388" algn="just" defTabSz="914400" rtl="0" eaLnBrk="0" fontAlgn="base" latinLnBrk="0" hangingPunct="0">
              <a:lnSpc>
                <a:spcPct val="100000"/>
              </a:lnSpc>
              <a:spcBef>
                <a:spcPct val="0"/>
              </a:spcBef>
              <a:spcAft>
                <a:spcPct val="0"/>
              </a:spcAft>
              <a:buClrTx/>
              <a:buSzTx/>
              <a:buFontTx/>
              <a:buNone/>
              <a:tabLst/>
            </a:pPr>
            <a:endParaRPr kumimoji="0" lang="ru-RU" sz="105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закрепление понятия о высоких и низких звуках, развитие звуковысотного слуха, творчества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Картина с изображением дерева, ветки которого расположены в виде нотоносца; птички – 5 шт.; набор шапочек для «птичек». Дерево и птички должны быть соразмерны, ветки – нотный стан, птички – ноты.</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1 вариант.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Педагог: Наступила весна, вернулись из тёплых краёв птицы, свили гнёзда и вывели птенчиков. Обрадовались птенцы, что научились летать, и стали с веточки на веточку порхать, песни петь. Педагог выбирает несколько детей, надевает на них шапочки птички-мамы и птенцов и даёт им в руки изображения птиц.</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26625" name="Рисунок 67" descr="http://stat19.privet.ru/lr/0b13a8c24145d2a164bfe8b9781c6179"/>
          <p:cNvPicPr>
            <a:picLocks noChangeAspect="1" noChangeArrowheads="1"/>
          </p:cNvPicPr>
          <p:nvPr/>
        </p:nvPicPr>
        <p:blipFill>
          <a:blip r:embed="rId3" cstate="print"/>
          <a:srcRect/>
          <a:stretch>
            <a:fillRect/>
          </a:stretch>
        </p:blipFill>
        <p:spPr bwMode="auto">
          <a:xfrm>
            <a:off x="5517232" y="1835696"/>
            <a:ext cx="1250805" cy="1512168"/>
          </a:xfrm>
          <a:prstGeom prst="rect">
            <a:avLst/>
          </a:prstGeom>
          <a:ln>
            <a:noFill/>
          </a:ln>
          <a:effectLst>
            <a:softEdge rad="112500"/>
          </a:effectLst>
        </p:spPr>
      </p:pic>
      <p:sp>
        <p:nvSpPr>
          <p:cNvPr id="26627" name="Rectangle 3"/>
          <p:cNvSpPr>
            <a:spLocks noChangeArrowheads="1"/>
          </p:cNvSpPr>
          <p:nvPr/>
        </p:nvSpPr>
        <p:spPr bwMode="auto">
          <a:xfrm>
            <a:off x="116632" y="1835696"/>
            <a:ext cx="6858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Дети поют попевку:</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Мы птенчики весёлые,</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Умеем мы летать</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И с веточки на веточку</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Нам весело порхать.</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Ребёнок, изображающий маму, ставит птицу на нижнюю веточку и поёт импровизированную песенку </a:t>
            </a: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низким голосом.</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А мамочка волнуется:</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Лети-ка, птенчик, вниз!</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Спою я колыбельную,</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И ты уснёшь, малыш!</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Дети, изображающие птенчиков, прикладывают птенчиков к веткам повыше и поют высокими голосами.</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Не хочу к тебе лететь,</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Буду здесь я песни петь.</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	2 вариант.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Выбирается мама-птичка и птенчики. Дети-птенчики поют </a:t>
            </a:r>
          </a:p>
          <a:p>
            <a:pPr marL="0" marR="0" lvl="0" indent="179388" algn="l" defTabSz="914400" rtl="0" eaLnBrk="0" fontAlgn="base" latinLnBrk="0" hangingPunct="0">
              <a:lnSpc>
                <a:spcPct val="100000"/>
              </a:lnSpc>
              <a:spcBef>
                <a:spcPct val="0"/>
              </a:spcBef>
              <a:spcAft>
                <a:spcPct val="0"/>
              </a:spcAft>
              <a:buClrTx/>
              <a:buSzTx/>
              <a:buFontTx/>
              <a:buNone/>
              <a:tabLst/>
            </a:pPr>
            <a:r>
              <a:rPr lang="ru-RU" sz="900" dirty="0" smtClean="0">
                <a:ea typeface="Batang" pitchFamily="18" charset="-127"/>
                <a:cs typeface="Times New Roman" pitchFamily="18" charset="0"/>
              </a:rPr>
              <a:t>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свою песенку и раскладывают изображения по верхним веткам,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lang="ru-RU" sz="900" dirty="0" smtClean="0">
                <a:ea typeface="Batang" pitchFamily="18" charset="-127"/>
                <a:cs typeface="Times New Roman" pitchFamily="18" charset="0"/>
              </a:rPr>
              <a:t>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называя их по именам: птенчик Ре, птенчик Ми </a:t>
            </a:r>
          </a:p>
          <a:p>
            <a:pPr marL="0" marR="0" lvl="0" indent="179388" algn="l" defTabSz="914400" rtl="0" eaLnBrk="0" fontAlgn="base" latinLnBrk="0" hangingPunct="0">
              <a:lnSpc>
                <a:spcPct val="100000"/>
              </a:lnSpc>
              <a:spcBef>
                <a:spcPct val="0"/>
              </a:spcBef>
              <a:spcAft>
                <a:spcPct val="0"/>
              </a:spcAft>
              <a:buClrTx/>
              <a:buSzTx/>
              <a:buFontTx/>
              <a:buNone/>
              <a:tabLst/>
            </a:pPr>
            <a:r>
              <a:rPr lang="ru-RU" sz="900" dirty="0">
                <a:ea typeface="Batang" pitchFamily="18" charset="-127"/>
                <a:cs typeface="Times New Roman" pitchFamily="18" charset="0"/>
              </a:rPr>
              <a:t>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и т.д.</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188640" y="4788024"/>
            <a:ext cx="648072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«Веселые подружки»</a:t>
            </a:r>
          </a:p>
          <a:p>
            <a:pPr marL="0" marR="0" lvl="0" indent="179388"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развитие чувства ритма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Плоские фигурки из картона (5 шт.). Можно использовать варианты: все куклы одной величины, но раскрашены по-разному, или куклы разного размера (по типу матрёшек) в одежде с различными узорами и т.д.</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26628" name="Рисунок 70" descr="http://ancoco.a.n.pic.centerblog.net/o/76233cd7.png"/>
          <p:cNvPicPr>
            <a:picLocks noChangeAspect="1" noChangeArrowheads="1"/>
          </p:cNvPicPr>
          <p:nvPr/>
        </p:nvPicPr>
        <p:blipFill>
          <a:blip r:embed="rId4" cstate="print"/>
          <a:srcRect/>
          <a:stretch>
            <a:fillRect/>
          </a:stretch>
        </p:blipFill>
        <p:spPr bwMode="auto">
          <a:xfrm>
            <a:off x="4005064" y="4716016"/>
            <a:ext cx="1416050" cy="1317625"/>
          </a:xfrm>
          <a:prstGeom prst="rect">
            <a:avLst/>
          </a:prstGeom>
          <a:noFill/>
        </p:spPr>
      </p:pic>
      <p:sp>
        <p:nvSpPr>
          <p:cNvPr id="26630" name="Rectangle 6"/>
          <p:cNvSpPr>
            <a:spLocks noChangeArrowheads="1"/>
          </p:cNvSpPr>
          <p:nvPr/>
        </p:nvSpPr>
        <p:spPr bwMode="auto">
          <a:xfrm>
            <a:off x="188640" y="6588224"/>
            <a:ext cx="648072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Фигурки стоят на столе, одна за другой в колонне. Дети сидят полукругом или в шахматном порядке, лицом к столу. Звучит русская народная мелодия «Светит месяц».</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Педагог: Познакомьтесь, ребята к нам в гости пришли весёлые подружки: Дашенька, Глашенька, Сашенька, Иринушка, Маринушка. (Выставляет их в одну шеренгу.) Они очень любят плясать и хотят вас научить. Вот как умеет Дашенька!</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Педагог берёт матрёшку и выстукивает деревянной подставкой ритмический рисунок. Дети повторяют ритм на деревянных ложках. Можно просто отхлопать ритм в ладоши. Ритмы так же 	можно демонстрировать детям, исполняя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	 на фортепиано.</a:t>
            </a:r>
            <a:endParaRPr kumimoji="0" lang="ru-RU" sz="1800" b="0" i="0" u="none" strike="noStrike" cap="none" normalizeH="0" baseline="0" dirty="0" smtClean="0">
              <a:ln>
                <a:noFill/>
              </a:ln>
              <a:solidFill>
                <a:schemeClr val="tx1"/>
              </a:solidFill>
              <a:effectLst/>
              <a:cs typeface="Arial" pitchFamily="34" charset="0"/>
            </a:endParaRPr>
          </a:p>
        </p:txBody>
      </p:sp>
      <p:pic>
        <p:nvPicPr>
          <p:cNvPr id="12"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80481" y="3419872"/>
            <a:ext cx="1377519" cy="1187624"/>
          </a:xfrm>
          <a:prstGeom prst="rect">
            <a:avLst/>
          </a:prstGeom>
          <a:noFill/>
        </p:spPr>
      </p:pic>
      <p:pic>
        <p:nvPicPr>
          <p:cNvPr id="13"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12290" name="Rectangle 2"/>
          <p:cNvSpPr>
            <a:spLocks noChangeArrowheads="1"/>
          </p:cNvSpPr>
          <p:nvPr/>
        </p:nvSpPr>
        <p:spPr bwMode="auto">
          <a:xfrm>
            <a:off x="188640" y="313076"/>
            <a:ext cx="648072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памяти и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«Кто больше знает?»</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Программное содержание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Расширять и закреплять знания о музыкальных инструментах (внешний вид, звучание, название)</a:t>
            </a:r>
            <a:endParaRPr kumimoji="0" lang="ru-RU" sz="600" b="0" i="0" u="none" strike="noStrike" cap="none" normalizeH="0" baseline="0" dirty="0" smtClean="0">
              <a:ln>
                <a:noFill/>
              </a:ln>
              <a:solidFill>
                <a:schemeClr val="tx1"/>
              </a:solidFill>
              <a:effectLst/>
              <a:cs typeface="Arial"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Карточки с изображением различных музыкальных инструментов, с которыми дети уже знакомы с предыдущих музыкальных занятий.</a:t>
            </a:r>
            <a:endParaRPr kumimoji="0" lang="ru-RU" sz="600" b="0" i="0" u="none" strike="noStrike" cap="none" normalizeH="0" baseline="0" dirty="0" smtClean="0">
              <a:ln>
                <a:noFill/>
              </a:ln>
              <a:solidFill>
                <a:schemeClr val="tx1"/>
              </a:solidFill>
              <a:effectLst/>
              <a:cs typeface="Arial"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Ведущий (может быть как педагог, так и ребёнок) перемешивает карточки и, показывая играющим по одной, спрашивает: «Что это?» тот, кто первым правильно назовёт, что на ней изображено, получает карточку себе.</a:t>
            </a:r>
            <a:endParaRPr kumimoji="0" lang="ru-RU" sz="600" b="0" i="0" u="none" strike="noStrike" cap="none" normalizeH="0" baseline="0" dirty="0" smtClean="0">
              <a:ln>
                <a:noFill/>
              </a:ln>
              <a:solidFill>
                <a:schemeClr val="tx1"/>
              </a:solidFill>
              <a:effectLst/>
              <a:cs typeface="Arial" pitchFamily="34" charset="0"/>
            </a:endParaRPr>
          </a:p>
          <a:p>
            <a:pPr marL="0" marR="0" lvl="0" indent="3603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289" name="Рисунок 1" descr="http://s39.radikal.ru/i083/1103/ef/6fb9fa69e972.jpg"/>
          <p:cNvPicPr>
            <a:picLocks noChangeAspect="1" noChangeArrowheads="1"/>
          </p:cNvPicPr>
          <p:nvPr/>
        </p:nvPicPr>
        <p:blipFill>
          <a:blip r:embed="rId3" cstate="print">
            <a:clrChange>
              <a:clrFrom>
                <a:srgbClr val="FBF9BC"/>
              </a:clrFrom>
              <a:clrTo>
                <a:srgbClr val="FBF9BC">
                  <a:alpha val="0"/>
                </a:srgbClr>
              </a:clrTo>
            </a:clrChange>
          </a:blip>
          <a:srcRect/>
          <a:stretch>
            <a:fillRect/>
          </a:stretch>
        </p:blipFill>
        <p:spPr bwMode="auto">
          <a:xfrm>
            <a:off x="1340768" y="3131840"/>
            <a:ext cx="1296144" cy="1302386"/>
          </a:xfrm>
          <a:prstGeom prst="rect">
            <a:avLst/>
          </a:prstGeom>
          <a:noFill/>
        </p:spPr>
      </p:pic>
      <p:sp>
        <p:nvSpPr>
          <p:cNvPr id="12291" name="Rectangle 3"/>
          <p:cNvSpPr>
            <a:spLocks noChangeArrowheads="1"/>
          </p:cNvSpPr>
          <p:nvPr/>
        </p:nvSpPr>
        <p:spPr bwMode="auto">
          <a:xfrm>
            <a:off x="188640" y="2627784"/>
            <a:ext cx="64087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Игра продолжается до тех пор, пока карточки не закончатся. Выигрывает тот, кто соберёт больше карточек.</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cs typeface="Arial" pitchFamily="34" charset="0"/>
            </a:endParaRPr>
          </a:p>
        </p:txBody>
      </p:sp>
      <p:sp>
        <p:nvSpPr>
          <p:cNvPr id="12293" name="Rectangle 5"/>
          <p:cNvSpPr>
            <a:spLocks noChangeArrowheads="1"/>
          </p:cNvSpPr>
          <p:nvPr/>
        </p:nvSpPr>
        <p:spPr bwMode="auto">
          <a:xfrm>
            <a:off x="188640" y="4751584"/>
            <a:ext cx="648072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«Эхо»</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Выстукивание заданного ритма.</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12292" name="Picture 4" descr="http://forumpinkpages.ru/uploads/post-13357-1347713209.jpg"/>
          <p:cNvPicPr>
            <a:picLocks noChangeAspect="1" noChangeArrowheads="1"/>
          </p:cNvPicPr>
          <p:nvPr/>
        </p:nvPicPr>
        <p:blipFill>
          <a:blip r:embed="rId4" r:link="rId5" cstate="print"/>
          <a:srcRect/>
          <a:stretch>
            <a:fillRect/>
          </a:stretch>
        </p:blipFill>
        <p:spPr bwMode="auto">
          <a:xfrm>
            <a:off x="5013176" y="6300192"/>
            <a:ext cx="1467743" cy="1467743"/>
          </a:xfrm>
          <a:prstGeom prst="rect">
            <a:avLst/>
          </a:prstGeom>
          <a:ln>
            <a:noFill/>
          </a:ln>
          <a:effectLst>
            <a:softEdge rad="112500"/>
          </a:effectLst>
        </p:spPr>
      </p:pic>
      <p:sp>
        <p:nvSpPr>
          <p:cNvPr id="12294" name="Rectangle 6"/>
          <p:cNvSpPr>
            <a:spLocks noChangeArrowheads="1"/>
          </p:cNvSpPr>
          <p:nvPr/>
        </p:nvSpPr>
        <p:spPr bwMode="auto">
          <a:xfrm>
            <a:off x="188640" y="5796136"/>
            <a:ext cx="648072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Воспитатель проговаривает текст с ритмическим выстукиванием:</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Тук, тук, тук-тук-тук,</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Мы в лесу слыхали стук.</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Тук, тук, тук-тук-тук,</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Это дятел сел на сук.</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Воспитатель задает ритмический рисунок, дети повторяют.</a:t>
            </a:r>
            <a:endParaRPr kumimoji="0" lang="ru-RU" sz="1800" b="0" i="0" u="none" strike="noStrike" cap="none" normalizeH="0" baseline="0" dirty="0" smtClean="0">
              <a:ln>
                <a:noFill/>
              </a:ln>
              <a:solidFill>
                <a:schemeClr val="tx1"/>
              </a:solidFill>
              <a:effectLst/>
              <a:cs typeface="Arial" pitchFamily="34" charset="0"/>
            </a:endParaRPr>
          </a:p>
        </p:txBody>
      </p:sp>
      <p:pic>
        <p:nvPicPr>
          <p:cNvPr id="13"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4"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5602" name="Rectangle 2"/>
          <p:cNvSpPr>
            <a:spLocks noChangeArrowheads="1"/>
          </p:cNvSpPr>
          <p:nvPr/>
        </p:nvSpPr>
        <p:spPr bwMode="auto">
          <a:xfrm>
            <a:off x="0" y="179512"/>
            <a:ext cx="4548809"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звуковысотного слуха</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«Музыкальное окошко»</a:t>
            </a: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развитие звуковысотного и тембрового слуха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1" name="Рисунок 4" descr="теремок 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57192" y="1200821"/>
            <a:ext cx="1123380" cy="1329258"/>
          </a:xfrm>
          <a:prstGeom prst="rect">
            <a:avLst/>
          </a:prstGeom>
          <a:noFill/>
        </p:spPr>
      </p:pic>
      <p:sp>
        <p:nvSpPr>
          <p:cNvPr id="25603" name="Rectangle 3"/>
          <p:cNvSpPr>
            <a:spLocks noChangeArrowheads="1"/>
          </p:cNvSpPr>
          <p:nvPr/>
        </p:nvSpPr>
        <p:spPr bwMode="auto">
          <a:xfrm>
            <a:off x="188640" y="1056238"/>
            <a:ext cx="6480720"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Домик из настольного театра (картонный или деревянный), установленный на столе. Фигурки животных.</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sng" strike="noStrike" cap="none" normalizeH="0" baseline="0" dirty="0" smtClean="0">
                <a:ln>
                  <a:noFill/>
                </a:ln>
                <a:solidFill>
                  <a:schemeClr val="tx1"/>
                </a:solidFill>
                <a:effectLst/>
                <a:ea typeface="Batang" pitchFamily="18" charset="-127"/>
                <a:cs typeface="Times New Roman" pitchFamily="18" charset="0"/>
              </a:rPr>
              <a:t>Педагог</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На окне сидела кошка</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И мяукала немножко.</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А потом прыг на дорожку,</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И не стало в доме кошки.</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Ну а кто остался дома</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И стучит сейчас в окошко?</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Вызванный ребёнок проходит за домик, выбирает одну из лежащих там игрушек и с помощью звукоподражания "озвучивает" своего персонажа. Дети отгадывают, кто это, и в окошке показывается персонаж.</a:t>
            </a:r>
            <a:r>
              <a:rPr lang="ru-RU" sz="6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Дальше окошко закрывается и игра продолжается.</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Игру можно варьировать: животные - мама-птичка, птенчик; мама-кошка, котёнок и т.д. В этом случае дети определяют высоту голоса персонажа.</a:t>
            </a:r>
            <a:r>
              <a:rPr lang="ru-RU" sz="6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Дети также могут озвучить своего персонажа при       	помощи музыкальных инструментов: мишка - бубен, заяц – </a:t>
            </a:r>
          </a:p>
          <a:p>
            <a:pPr marL="0" marR="0" lvl="0" indent="179388" algn="just" defTabSz="914400" rtl="0" eaLnBrk="0" fontAlgn="base" latinLnBrk="0" hangingPunct="0">
              <a:lnSpc>
                <a:spcPct val="100000"/>
              </a:lnSpc>
              <a:spcBef>
                <a:spcPct val="0"/>
              </a:spcBef>
              <a:spcAft>
                <a:spcPct val="0"/>
              </a:spcAft>
              <a:buClrTx/>
              <a:buSzTx/>
              <a:buFontTx/>
              <a:buNone/>
              <a:tabLst/>
            </a:pPr>
            <a:r>
              <a:rPr lang="ru-RU" sz="1100" dirty="0" smtClean="0">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металлофон, петушок - дудочка, мышка- колокольчик и т.п.</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4" name="Rectangle 4"/>
          <p:cNvSpPr>
            <a:spLocks noChangeArrowheads="1"/>
          </p:cNvSpPr>
          <p:nvPr/>
        </p:nvSpPr>
        <p:spPr bwMode="auto">
          <a:xfrm>
            <a:off x="188640" y="5454680"/>
            <a:ext cx="648072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a:t>
            </a:r>
            <a:r>
              <a:rPr kumimoji="0" lang="ru-RU" sz="1100" b="1" i="0" u="none" strike="noStrike" cap="none" normalizeH="0" baseline="0" dirty="0" smtClean="0">
                <a:ln>
                  <a:noFill/>
                </a:ln>
                <a:solidFill>
                  <a:schemeClr val="tx1"/>
                </a:solidFill>
                <a:effectLst/>
                <a:ea typeface="Times New Roman" pitchFamily="18" charset="0"/>
                <a:cs typeface="Arial" pitchFamily="34" charset="0"/>
              </a:rPr>
              <a:t>Программное содержание: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Учить детей различать короткие и долгие звуки, уметь прохлопать ритм.</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Ход игры: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Педагог предлагает детям послушать, кто идет по дорожке и повторить, как звучат шаги своими хлопками. Когда дети научатся различать короткие и долгие хлопки, педагог предлагает на слух определить «большие и маленькие» ножки, выполняя хлопки за ширмой или за спиной.</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 Большие ноги шли по дороге:               (долгие хлопки)</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Топ, топ, топ, топ!</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Маленькие ножки бежали по дорожке: (короткие хлопки)</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Топ, топ, топ, топ, топ, топ, топ, топ!</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Программное содержание: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По слуховому восприятию учить детей различать короткие и долгие звуки, развивая тем самым ритмическую память, умение соотносить свои действия с музыкой – способность прохлопать ритмический рисунок  мелодии руками, развивать музыкально – ритмическое восприятие.</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Игровые правила: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Слушать звуки разной длительности, не мешать другим.</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Игровые действия: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Отгадывать длительность звуков, прохлопывать их соответственно.</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Игровая цель: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Угадать первым.</a:t>
            </a:r>
            <a:endParaRPr kumimoji="0" lang="ru-RU" sz="1100" b="0" i="0" u="none" strike="noStrike" cap="none" normalizeH="0" baseline="0" dirty="0" smtClean="0">
              <a:ln>
                <a:noFill/>
              </a:ln>
              <a:solidFill>
                <a:schemeClr val="tx1"/>
              </a:solidFill>
              <a:effectLst/>
              <a:cs typeface="Arial" pitchFamily="34" charset="0"/>
            </a:endParaRPr>
          </a:p>
        </p:txBody>
      </p:sp>
      <p:sp>
        <p:nvSpPr>
          <p:cNvPr id="10" name="Прямоугольник 9"/>
          <p:cNvSpPr/>
          <p:nvPr/>
        </p:nvSpPr>
        <p:spPr>
          <a:xfrm>
            <a:off x="116632" y="4932040"/>
            <a:ext cx="6408712" cy="584775"/>
          </a:xfrm>
          <a:prstGeom prst="rect">
            <a:avLst/>
          </a:prstGeom>
        </p:spPr>
        <p:txBody>
          <a:bodyPr wrap="square">
            <a:spAutoFit/>
          </a:bodyPr>
          <a:lstStyle/>
          <a:p>
            <a:pPr lvl="0" indent="179388" fontAlgn="base">
              <a:spcBef>
                <a:spcPct val="0"/>
              </a:spcBef>
              <a:spcAft>
                <a:spcPct val="0"/>
              </a:spcAf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a:t>
            </a:r>
            <a:r>
              <a:rPr kumimoji="0" lang="ru-RU" sz="1600" b="1" i="0" u="none" strike="noStrike" cap="none" normalizeH="0" dirty="0" smtClean="0">
                <a:ln>
                  <a:noFill/>
                </a:ln>
                <a:solidFill>
                  <a:schemeClr val="tx1"/>
                </a:solidFill>
                <a:effectLst/>
                <a:ea typeface="Batang" pitchFamily="18" charset="-127"/>
                <a:cs typeface="Times New Roman" pitchFamily="18" charset="0"/>
              </a:rPr>
              <a:t> чувства ритма</a:t>
            </a:r>
            <a:endParaRPr kumimoji="0" lang="ru-RU" sz="1600" b="0" i="0" u="none" strike="noStrike" cap="none" normalizeH="0" baseline="0" dirty="0" smtClean="0">
              <a:ln>
                <a:noFill/>
              </a:ln>
              <a:solidFill>
                <a:schemeClr val="tx1"/>
              </a:solidFill>
              <a:effectLst/>
              <a:cs typeface="Arial" pitchFamily="34" charset="0"/>
            </a:endParaRPr>
          </a:p>
          <a:p>
            <a:pPr lvl="0" indent="179388" eaLnBrk="0" fontAlgn="base" hangingPunct="0">
              <a:spcBef>
                <a:spcPct val="0"/>
              </a:spcBef>
              <a:spcAft>
                <a:spcPct val="0"/>
              </a:spcAf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«Большие</a:t>
            </a:r>
            <a:r>
              <a:rPr kumimoji="0" lang="ru-RU" sz="1600" b="1" i="0" u="none" strike="noStrike" cap="none" normalizeH="0" dirty="0" smtClean="0">
                <a:ln>
                  <a:noFill/>
                </a:ln>
                <a:solidFill>
                  <a:schemeClr val="tx1"/>
                </a:solidFill>
                <a:effectLst/>
                <a:ea typeface="Batang" pitchFamily="18" charset="-127"/>
                <a:cs typeface="Times New Roman" pitchFamily="18" charset="0"/>
              </a:rPr>
              <a:t> и маленькие</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a:t>
            </a:r>
          </a:p>
        </p:txBody>
      </p:sp>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0481" y="3419872"/>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11266" name="Rectangle 2"/>
          <p:cNvSpPr>
            <a:spLocks noChangeArrowheads="1"/>
          </p:cNvSpPr>
          <p:nvPr/>
        </p:nvSpPr>
        <p:spPr bwMode="auto">
          <a:xfrm>
            <a:off x="188640" y="323528"/>
            <a:ext cx="640871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 нам гости пришли»</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Побуждать детей подбирать нужные ритмы для разных персонажей</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 детям приходят в гости разные игрушки: </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Медведь просит любого ребенка сыграть на бубне, а он станцует (ребенок должен играть медленно), </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Зайчик (прыгает под быстрые удары молоточком на металлофоне),</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Лошадка (скачет под четкие, ритмичные удары молоточка или ложек),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11265" name="Рисунок 4" descr="http://www.biblus.ru/pics/2/5/1/1000114887.jpg"/>
          <p:cNvPicPr>
            <a:picLocks noChangeAspect="1" noChangeArrowheads="1"/>
          </p:cNvPicPr>
          <p:nvPr/>
        </p:nvPicPr>
        <p:blipFill>
          <a:blip r:embed="rId3" cstate="print"/>
          <a:srcRect t="29787" r="-26"/>
          <a:stretch>
            <a:fillRect/>
          </a:stretch>
        </p:blipFill>
        <p:spPr bwMode="auto">
          <a:xfrm>
            <a:off x="908720" y="2339752"/>
            <a:ext cx="1878086" cy="1728192"/>
          </a:xfrm>
          <a:prstGeom prst="rect">
            <a:avLst/>
          </a:prstGeom>
          <a:ln>
            <a:noFill/>
          </a:ln>
          <a:effectLst>
            <a:softEdge rad="112500"/>
          </a:effectLst>
        </p:spPr>
      </p:pic>
      <p:sp>
        <p:nvSpPr>
          <p:cNvPr id="11267" name="Rectangle 3"/>
          <p:cNvSpPr>
            <a:spLocks noChangeArrowheads="1"/>
          </p:cNvSpPr>
          <p:nvPr/>
        </p:nvSpPr>
        <p:spPr bwMode="auto">
          <a:xfrm>
            <a:off x="0" y="2267744"/>
            <a:ext cx="6858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Птичка (летит под звон колокольчика).</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cs typeface="Arial" pitchFamily="34" charset="0"/>
            </a:endParaRPr>
          </a:p>
        </p:txBody>
      </p:sp>
      <p:sp>
        <p:nvSpPr>
          <p:cNvPr id="11269" name="Rectangle 5"/>
          <p:cNvSpPr>
            <a:spLocks noChangeArrowheads="1"/>
          </p:cNvSpPr>
          <p:nvPr/>
        </p:nvSpPr>
        <p:spPr bwMode="auto">
          <a:xfrm>
            <a:off x="0" y="4788024"/>
            <a:ext cx="6858000"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«Ритмический кубик»</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Развивать звуковое внимание, ритмичность; закреплять слуховые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представления о равномерной пульсации звуков. Использовать «звучащие» жесты – хлопки, щелчки, притопы и т.д. Закреплять навыки прямого счета, вызывать положительные эмоции от игры.</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Используется кубик на гранях которого изображено разное количество предметов: </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70" name="Rectangle 6"/>
          <p:cNvSpPr>
            <a:spLocks noChangeArrowheads="1"/>
          </p:cNvSpPr>
          <p:nvPr/>
        </p:nvSpPr>
        <p:spPr bwMode="auto">
          <a:xfrm>
            <a:off x="0" y="5940152"/>
            <a:ext cx="6669360" cy="263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1 – 1 бабочка</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2 – 2 цветка</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3 – 3 клубнички</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4 – 4 листика</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5 – 5 шишек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6 – 6 елочек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Дети в кругу под веселую ритмичную музыку передают кубик по кругу, проговаривая: </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Ты возьми веселый кубик,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Передай его друзьям,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Что покажет этот кубик –</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Повтори за ним ты сам!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Ребенок бросает кубик в круг. Педагог предлагает ему или всем играющим сосчитать, сколько, 	например, цветочков изображено на выпавшей грани кубика. Затем </a:t>
            </a:r>
            <a:endParaRPr kumimoji="0" lang="en-US" sz="11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дети столько же раз хлопают в ладоши и т.д. Сопровождать «звучащие»</a:t>
            </a:r>
            <a:endParaRPr kumimoji="0" lang="en-US" sz="11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lang="en-US" sz="1100" dirty="0" smtClean="0">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жесты нужно счетом вслух.</a:t>
            </a:r>
            <a:endParaRPr kumimoji="0" lang="ru-RU" sz="1800" b="0" i="0" u="none" strike="noStrike" cap="none" normalizeH="0" baseline="0" dirty="0" smtClean="0">
              <a:ln>
                <a:noFill/>
              </a:ln>
              <a:solidFill>
                <a:schemeClr val="tx1"/>
              </a:solidFill>
              <a:effectLst/>
              <a:cs typeface="Arial" pitchFamily="34" charset="0"/>
            </a:endParaRPr>
          </a:p>
        </p:txBody>
      </p:sp>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10241" name="Rectangle 1"/>
          <p:cNvSpPr>
            <a:spLocks noChangeArrowheads="1"/>
          </p:cNvSpPr>
          <p:nvPr/>
        </p:nvSpPr>
        <p:spPr bwMode="auto">
          <a:xfrm>
            <a:off x="188640" y="323528"/>
            <a:ext cx="633670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«Лесенка-чудесенка»</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Различать движение мелодии вверх и вниз, слышать первую и пятую ступени лада</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Воспитатель предлагает ребенку сыграть на металлофоне песенку «Лесенка». Затем загадывает загадки: играя движение мелодии вверх или вниз, просит узнать, куда пошла мелодия песни. Затем усложняется задание. Воспитатель, исполняя любую фразу, не доигрывает последний звук. Просит ребенка определить направление движения мелодии и допеть недостающий звук.</a:t>
            </a:r>
            <a:endParaRPr kumimoji="0" lang="ru-RU" sz="1800" b="0" i="0" u="none" strike="noStrike" cap="none" normalizeH="0" baseline="0" dirty="0" smtClean="0">
              <a:ln>
                <a:noFill/>
              </a:ln>
              <a:solidFill>
                <a:schemeClr val="tx1"/>
              </a:solidFill>
              <a:effectLst/>
              <a:cs typeface="Arial" pitchFamily="34" charset="0"/>
            </a:endParaRPr>
          </a:p>
        </p:txBody>
      </p:sp>
      <p:pic>
        <p:nvPicPr>
          <p:cNvPr id="10242" name="Рисунок 10" descr="http://uchebilka.ru/pars_docs/refs/85/84769/84769_html_f348145.jpg"/>
          <p:cNvPicPr>
            <a:picLocks noChangeAspect="1" noChangeArrowheads="1"/>
          </p:cNvPicPr>
          <p:nvPr/>
        </p:nvPicPr>
        <p:blipFill>
          <a:blip r:embed="rId3" cstate="print"/>
          <a:srcRect/>
          <a:stretch>
            <a:fillRect/>
          </a:stretch>
        </p:blipFill>
        <p:spPr bwMode="auto">
          <a:xfrm>
            <a:off x="908720" y="2627784"/>
            <a:ext cx="2880320" cy="1371724"/>
          </a:xfrm>
          <a:prstGeom prst="rect">
            <a:avLst/>
          </a:prstGeom>
          <a:ln>
            <a:noFill/>
          </a:ln>
          <a:effectLst>
            <a:softEdge rad="112500"/>
          </a:effectLst>
        </p:spPr>
      </p:pic>
      <p:sp>
        <p:nvSpPr>
          <p:cNvPr id="10244" name="Rectangle 4"/>
          <p:cNvSpPr>
            <a:spLocks noChangeArrowheads="1"/>
          </p:cNvSpPr>
          <p:nvPr/>
        </p:nvSpPr>
        <p:spPr bwMode="auto">
          <a:xfrm>
            <a:off x="0" y="4860032"/>
            <a:ext cx="648072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«Песенки-картинки»</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Закреплять с детьми знакомые песни</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10243" name="Рисунок 13" descr="http://shantilal.com/image/5587fe198bfa3.jpg"/>
          <p:cNvPicPr>
            <a:picLocks noChangeAspect="1" noChangeArrowheads="1"/>
          </p:cNvPicPr>
          <p:nvPr/>
        </p:nvPicPr>
        <p:blipFill>
          <a:blip r:embed="rId4" cstate="print"/>
          <a:srcRect/>
          <a:stretch>
            <a:fillRect/>
          </a:stretch>
        </p:blipFill>
        <p:spPr bwMode="auto">
          <a:xfrm>
            <a:off x="1196752" y="6476082"/>
            <a:ext cx="2088232" cy="2363218"/>
          </a:xfrm>
          <a:prstGeom prst="rect">
            <a:avLst/>
          </a:prstGeom>
          <a:ln>
            <a:noFill/>
          </a:ln>
          <a:effectLst>
            <a:softEdge rad="112500"/>
          </a:effectLst>
        </p:spPr>
      </p:pic>
      <p:sp>
        <p:nvSpPr>
          <p:cNvPr id="10245" name="Rectangle 5"/>
          <p:cNvSpPr>
            <a:spLocks noChangeArrowheads="1"/>
          </p:cNvSpPr>
          <p:nvPr/>
        </p:nvSpPr>
        <p:spPr bwMode="auto">
          <a:xfrm>
            <a:off x="404664" y="5940152"/>
            <a:ext cx="612068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Ход игры: </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Собираются картинки знакомых детям песен, наклеиваются на кубик. Затем проводится игра.</a:t>
            </a:r>
            <a:endParaRPr kumimoji="0" lang="ru-RU" sz="1800" b="0" i="0" u="none" strike="noStrike" cap="none" normalizeH="0" baseline="0" dirty="0" smtClean="0">
              <a:ln>
                <a:noFill/>
              </a:ln>
              <a:solidFill>
                <a:schemeClr val="tx1"/>
              </a:solidFill>
              <a:effectLst/>
              <a:cs typeface="Arial" pitchFamily="34" charset="0"/>
            </a:endParaRPr>
          </a:p>
        </p:txBody>
      </p:sp>
      <p:pic>
        <p:nvPicPr>
          <p:cNvPr id="11"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sp>
        <p:nvSpPr>
          <p:cNvPr id="9217" name="Rectangle 1"/>
          <p:cNvSpPr>
            <a:spLocks noChangeArrowheads="1"/>
          </p:cNvSpPr>
          <p:nvPr/>
        </p:nvSpPr>
        <p:spPr bwMode="auto">
          <a:xfrm>
            <a:off x="260648" y="562489"/>
            <a:ext cx="645333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жанра и развитие памяти</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«Песня – танец - марш»</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развивать представления об основных жанрах музыки, способность различать песню, танец, марш.</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 игре используется набор карточек: девочка поет, девочка пляшет, мальчик шагает. Дети слушают 3 пьесы разных жанров и выбирают нужную карточку.</a:t>
            </a:r>
            <a:endParaRPr kumimoji="0" lang="ru-RU" sz="1800" b="0" i="0" u="none" strike="noStrike" cap="none" normalizeH="0" baseline="0" dirty="0" smtClean="0">
              <a:ln>
                <a:noFill/>
              </a:ln>
              <a:solidFill>
                <a:schemeClr val="tx1"/>
              </a:solidFill>
              <a:effectLst/>
              <a:cs typeface="Arial" pitchFamily="34" charset="0"/>
            </a:endParaRPr>
          </a:p>
        </p:txBody>
      </p:sp>
      <p:pic>
        <p:nvPicPr>
          <p:cNvPr id="9218" name="Рисунок 16" descr="http://savepic.net/6636633.jpg"/>
          <p:cNvPicPr>
            <a:picLocks noChangeAspect="1" noChangeArrowheads="1"/>
          </p:cNvPicPr>
          <p:nvPr/>
        </p:nvPicPr>
        <p:blipFill>
          <a:blip r:embed="rId3" cstate="print"/>
          <a:srcRect t="17834" r="-15"/>
          <a:stretch>
            <a:fillRect/>
          </a:stretch>
        </p:blipFill>
        <p:spPr bwMode="auto">
          <a:xfrm>
            <a:off x="980728" y="2267744"/>
            <a:ext cx="2987675" cy="1733550"/>
          </a:xfrm>
          <a:prstGeom prst="rect">
            <a:avLst/>
          </a:prstGeom>
          <a:noFill/>
          <a:ln w="9525">
            <a:noFill/>
            <a:miter lim="800000"/>
            <a:headEnd/>
            <a:tailEnd/>
          </a:ln>
        </p:spPr>
      </p:pic>
      <p:sp>
        <p:nvSpPr>
          <p:cNvPr id="9219" name="Rectangle 3"/>
          <p:cNvSpPr>
            <a:spLocks noChangeArrowheads="1"/>
          </p:cNvSpPr>
          <p:nvPr/>
        </p:nvSpPr>
        <p:spPr bwMode="auto">
          <a:xfrm>
            <a:off x="-747464" y="4788024"/>
            <a:ext cx="7605464" cy="4924425"/>
          </a:xfrm>
          <a:prstGeom prst="rect">
            <a:avLst/>
          </a:prstGeom>
          <a:noFill/>
          <a:ln w="9525">
            <a:noFill/>
            <a:miter lim="800000"/>
            <a:headEnd/>
            <a:tailEnd/>
          </a:ln>
          <a:effectLst/>
        </p:spPr>
        <p:txBody>
          <a:bodyPr vert="horz" wrap="square" lIns="899829" tIns="45720" rIns="26979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жанра и развитие памяти</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«Передай кубик»</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Побуждать детей к сочинению коротких мелодий в жанре марша и колыбельной на заданный текст.</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Воспитатель с детьми держа в руках кубик, шагает и поет:</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Мы идем, мы идем, Тра-та-та,</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Мы поем, мы поем, Ля-ля-ля.</a:t>
            </a:r>
            <a:endParaRPr kumimoji="0" lang="ru-RU" sz="1100" b="0" i="0" u="none" strike="noStrike" cap="none" normalizeH="0" baseline="0" dirty="0" smtClean="0">
              <a:ln>
                <a:noFill/>
              </a:ln>
              <a:solidFill>
                <a:schemeClr val="tx1"/>
              </a:solidFill>
              <a:effectLst/>
              <a:cs typeface="Arial" pitchFamily="34" charset="0"/>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Затем передает кубик ребенку. Ребенок выбирает картинку на кубике по желанию. И соответственно сочиняет свою песенку:</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ea typeface="Calibri" pitchFamily="34" charset="0"/>
                <a:cs typeface="Times New Roman" pitchFamily="18" charset="0"/>
              </a:rPr>
            </a:b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Я иду, я иду, 		Я пою, я пою:</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Тра-та-та		Баю-бай</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Я пою, я пою		Баю-бай, баю-бай</a:t>
            </a:r>
            <a:endParaRPr lang="ru-RU" sz="1100" dirty="0">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Тра-ля-ля		Баю, баю, баю</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Я шагаю далеко		Куколку качаю</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Раз, два, три		Баю-бай, баю-бай</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Я шагаю далеко		Поскорее засыпай</a:t>
            </a:r>
            <a:endParaRPr kumimoji="0" lang="ru-RU" sz="1100" b="0" i="0" u="none" strike="noStrike" cap="none" normalizeH="0" baseline="0" dirty="0" smtClean="0">
              <a:ln>
                <a:noFill/>
              </a:ln>
              <a:solidFill>
                <a:schemeClr val="tx1"/>
              </a:solidFill>
              <a:effectLst/>
              <a:cs typeface="Arial" pitchFamily="34" charset="0"/>
            </a:endParaRPr>
          </a:p>
          <a:p>
            <a:pPr lvl="0"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Посмотри		 Засыпай</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
            </a:r>
            <a:br>
              <a:rPr kumimoji="0" lang="ru-RU" sz="11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b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
            </a:r>
            <a:br>
              <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br>
            <a:endPar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
            </a:r>
            <a:br>
              <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b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8193" name="Rectangle 1"/>
          <p:cNvSpPr>
            <a:spLocks noChangeArrowheads="1"/>
          </p:cNvSpPr>
          <p:nvPr/>
        </p:nvSpPr>
        <p:spPr bwMode="auto">
          <a:xfrm>
            <a:off x="260648" y="-215661"/>
            <a:ext cx="6597352" cy="5355312"/>
          </a:xfrm>
          <a:prstGeom prst="rect">
            <a:avLst/>
          </a:prstGeom>
          <a:noFill/>
          <a:ln w="9525">
            <a:noFill/>
            <a:miter lim="800000"/>
            <a:headEnd/>
            <a:tailEnd/>
          </a:ln>
          <a:effectLst/>
        </p:spPr>
        <p:txBody>
          <a:bodyPr vert="horz" wrap="square" lIns="91440" tIns="45720" rIns="26979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музыкальной памяти</a:t>
            </a:r>
            <a:endParaRPr kumimoji="0" lang="ru-RU"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«Кто как поет?»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Повторять короткие звукоподражания за взрослыми.</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Воспитатель читает короткие стихотворения:</a:t>
            </a:r>
            <a:br>
              <a:rPr kumimoji="0" lang="ru-RU" sz="1400" b="0" i="0" u="none" strike="noStrike" cap="none" normalizeH="0" baseline="0" dirty="0" smtClean="0">
                <a:ln>
                  <a:noFill/>
                </a:ln>
                <a:solidFill>
                  <a:schemeClr val="tx1"/>
                </a:solidFill>
                <a:effectLst/>
                <a:ea typeface="Batang" pitchFamily="18" charset="-127"/>
                <a:cs typeface="Times New Roman" pitchFamily="18" charset="0"/>
              </a:rPr>
            </a:br>
            <a:endParaRPr kumimoji="0" lang="ru-RU" sz="6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Ясное солнышко		Скачет козленок		              Ссоры все пора забыть,</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Рано встает		По траве: 		              Лучше весело дружить</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Песни петух		</a:t>
            </a:r>
            <a:r>
              <a:rPr lang="ru-RU" sz="1000" dirty="0" smtClean="0">
                <a:ea typeface="Batang" pitchFamily="18" charset="-127"/>
                <a:cs typeface="Times New Roman" pitchFamily="18" charset="0"/>
              </a:rPr>
              <a:t>С</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кок-скок. 		              Долго не сердить, быстро помирись.</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На заборе поет:		</a:t>
            </a:r>
            <a:r>
              <a:rPr kumimoji="0" lang="ru-RU" sz="1000" b="0" i="0" u="none" strike="noStrike" cap="none" normalizeH="0" dirty="0" smtClean="0">
                <a:ln>
                  <a:noFill/>
                </a:ln>
                <a:solidFill>
                  <a:schemeClr val="tx1"/>
                </a:solidFill>
                <a:effectLst/>
                <a:ea typeface="Batang" pitchFamily="18" charset="-127"/>
                <a:cs typeface="Times New Roman" pitchFamily="18"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Весело лает 	              Вместе весело играли,</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Ку-ка-ре-ку</a:t>
            </a:r>
            <a:r>
              <a:rPr lang="ru-RU" sz="1000" dirty="0">
                <a:ea typeface="Batang" pitchFamily="18" charset="-127"/>
                <a:cs typeface="Times New Roman" pitchFamily="18" charset="0"/>
              </a:rPr>
              <a:t>	</a:t>
            </a:r>
            <a:r>
              <a:rPr lang="ru-RU" sz="1000" dirty="0" smtClean="0">
                <a:ea typeface="Batang" pitchFamily="18" charset="-127"/>
                <a:cs typeface="Times New Roman" pitchFamily="18" charset="0"/>
              </a:rPr>
              <a:t>	                  </a:t>
            </a:r>
            <a:r>
              <a:rPr kumimoji="0" lang="ru-RU" sz="1000" b="0" i="0" u="none" strike="noStrike" cap="none" normalizeH="0" dirty="0" smtClean="0">
                <a:ln>
                  <a:noFill/>
                </a:ln>
                <a:solidFill>
                  <a:schemeClr val="tx1"/>
                </a:solidFill>
                <a:effectLst/>
                <a:ea typeface="Batang" pitchFamily="18" charset="-127"/>
                <a:cs typeface="Times New Roman" pitchFamily="18"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У будки щенок.</a:t>
            </a:r>
            <a:r>
              <a:rPr lang="ru-RU" sz="1000" dirty="0" smtClean="0">
                <a:ea typeface="Batang" pitchFamily="18" charset="-127"/>
                <a:cs typeface="Times New Roman" pitchFamily="18"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Гав-гав. </a:t>
            </a:r>
            <a:r>
              <a:rPr kumimoji="0" lang="ru-RU" sz="1000" b="0" i="0" u="none" strike="noStrike" cap="none" normalizeH="0" dirty="0" smtClean="0">
                <a:ln>
                  <a:noFill/>
                </a:ln>
                <a:solidFill>
                  <a:schemeClr val="tx1"/>
                </a:solidFill>
                <a:effectLst/>
                <a:ea typeface="Batang" pitchFamily="18" charset="-127"/>
                <a:cs typeface="Times New Roman" pitchFamily="18"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И друг друга догоняли:</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Свинка на завтрак		Рыжий Бобик	              Мяв-гав, мяв-гав, мяв-гав.</a:t>
            </a:r>
            <a:endParaRPr kumimoji="0" lang="ru-RU" sz="10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Ведет поросят			 Кошку Мурку напугал:</a:t>
            </a:r>
            <a:endParaRPr kumimoji="0" lang="ru-RU" sz="10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Круглые глазки			Гав-гав-гав.</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Как бусы блестят,</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Хрю, хрю, хрю.</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Утки спешат</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Искупаться в пруду</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Желтой цепочкой</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По тропке идут,</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Кря, кря, кря.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a:r>
            <a:br>
              <a:rPr kumimoji="0" lang="ru-RU" sz="1000" b="0" i="0" u="none" strike="noStrike" cap="none" normalizeH="0" baseline="0" dirty="0" smtClean="0">
                <a:ln>
                  <a:noFill/>
                </a:ln>
                <a:solidFill>
                  <a:schemeClr val="tx1"/>
                </a:solidFill>
                <a:effectLst/>
                <a:ea typeface="Batang" pitchFamily="18" charset="-127"/>
                <a:cs typeface="Times New Roman" pitchFamily="18" charset="0"/>
              </a:rPr>
            </a:b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sp>
        <p:nvSpPr>
          <p:cNvPr id="8195" name="Rectangle 3"/>
          <p:cNvSpPr>
            <a:spLocks noChangeArrowheads="1"/>
          </p:cNvSpPr>
          <p:nvPr/>
        </p:nvSpPr>
        <p:spPr bwMode="auto">
          <a:xfrm>
            <a:off x="188640" y="4788024"/>
            <a:ext cx="648072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«Музыкальный кубик»</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Развивать у детей интерес к игре на музыкальных инструментах,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воспитывать коммуникативные навыки в игре, доброжелательные отношения друг к другу. Доставить радость от совместной игры.</a:t>
            </a:r>
            <a:endParaRPr kumimoji="0" lang="ru-RU"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4" name="Рисунок 19" descr="http://is3.mzstatic.com/image/thumb/Purple3/v4/93/76/ce/9376ceff-55c9-6561-2a93-e4f0f318cb06/source/1024x1024sr.jpg"/>
          <p:cNvPicPr>
            <a:picLocks noChangeAspect="1" noChangeArrowheads="1"/>
          </p:cNvPicPr>
          <p:nvPr/>
        </p:nvPicPr>
        <p:blipFill>
          <a:blip r:embed="rId3" cstate="print"/>
          <a:srcRect l="10080" t="7452" r="9691" b="6210"/>
          <a:stretch>
            <a:fillRect/>
          </a:stretch>
        </p:blipFill>
        <p:spPr bwMode="auto">
          <a:xfrm>
            <a:off x="4581128" y="5652120"/>
            <a:ext cx="1661220" cy="1787972"/>
          </a:xfrm>
          <a:prstGeom prst="rect">
            <a:avLst/>
          </a:prstGeom>
          <a:ln>
            <a:noFill/>
          </a:ln>
          <a:effectLst>
            <a:softEdge rad="112500"/>
          </a:effectLst>
        </p:spPr>
      </p:pic>
      <p:sp>
        <p:nvSpPr>
          <p:cNvPr id="8196" name="Rectangle 4"/>
          <p:cNvSpPr>
            <a:spLocks noChangeArrowheads="1"/>
          </p:cNvSpPr>
          <p:nvPr/>
        </p:nvSpPr>
        <p:spPr bwMode="auto">
          <a:xfrm>
            <a:off x="188640" y="5820013"/>
            <a:ext cx="648072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На столе лежат музыкальные инструменты:</a:t>
            </a:r>
            <a:endParaRPr kumimoji="0" lang="ru-RU" sz="1200" b="0" i="0" u="none" strike="noStrike" cap="none" normalizeH="0" baseline="0" dirty="0" smtClean="0">
              <a:ln>
                <a:noFill/>
              </a:ln>
              <a:solidFill>
                <a:schemeClr val="tx1"/>
              </a:solidFill>
              <a:effectLst/>
              <a:cs typeface="Arial" pitchFamily="34" charset="0"/>
            </a:endParaRPr>
          </a:p>
          <a:p>
            <a:pPr lvl="1" algn="just" eaLnBrk="0" fontAlgn="base" hangingPunct="0">
              <a:spcBef>
                <a:spcPct val="0"/>
              </a:spcBef>
              <a:spcAft>
                <a:spcPct val="0"/>
              </a:spcAft>
              <a:buFontTx/>
              <a:buChar char="•"/>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Бубен</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Барабан</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Ложки</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Дудочка</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Колокольчик</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Маракас</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(эти же инструменты изображены на гранях кубика). Дети стоят в кругу</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и передают кубик под музыку со словами:</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Все играет и поет,</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Кубик скажет, кто начнет!</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Ребенок, который бросал кубик, называет изображенный на верхней грани 	инструмент,           </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берет его со стола и играет знакомую несложную</a:t>
            </a: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мелодию. В конце остальные дети ему хлопают. Ребенок </a:t>
            </a: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a:ea typeface="Batang" pitchFamily="18" charset="-127"/>
                <a:cs typeface="Times New Roman" pitchFamily="18" charset="0"/>
              </a:rPr>
              <a:t> </a:t>
            </a: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возвращает инструмент на столик.</a:t>
            </a: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a:ea typeface="Batang" pitchFamily="18" charset="-127"/>
                <a:cs typeface="Times New Roman" pitchFamily="18" charset="0"/>
              </a:rPr>
              <a:t> </a:t>
            </a: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Игра повторяется по желанию детей.</a:t>
            </a:r>
            <a:r>
              <a:rPr kumimoji="0" lang="ru-RU" sz="12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clrChange>
              <a:clrFrom>
                <a:srgbClr val="85776A"/>
              </a:clrFrom>
              <a:clrTo>
                <a:srgbClr val="85776A">
                  <a:alpha val="0"/>
                </a:srgbClr>
              </a:clrTo>
            </a:clrChange>
          </a:blip>
          <a:srcRect/>
          <a:stretch>
            <a:fillRect/>
          </a:stretch>
        </p:blipFill>
        <p:spPr bwMode="auto">
          <a:xfrm>
            <a:off x="23813" y="0"/>
            <a:ext cx="6834187" cy="4572000"/>
          </a:xfrm>
          <a:prstGeom prst="rect">
            <a:avLst/>
          </a:prstGeom>
          <a:noFill/>
          <a:ln w="9525">
            <a:noFill/>
            <a:miter lim="800000"/>
            <a:headEnd/>
            <a:tailEnd/>
          </a:ln>
        </p:spPr>
      </p:pic>
      <p:sp>
        <p:nvSpPr>
          <p:cNvPr id="7169" name="Rectangle 1"/>
          <p:cNvSpPr>
            <a:spLocks noChangeArrowheads="1"/>
          </p:cNvSpPr>
          <p:nvPr/>
        </p:nvSpPr>
        <p:spPr bwMode="auto">
          <a:xfrm>
            <a:off x="188640" y="252534"/>
            <a:ext cx="648072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«Кубик «Угадай-ка»</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учится подражать звучанию различных предметов голосом.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Педагог и дети стоят или сидят в кругу. Звучит любая веселая мелодия, и дети передают кубик друг другу. Педагог и дети произносят текст: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Кубик детям передай,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Кто пришел к нам, угадай!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Ребенок, у которого оказался кубик, бросает его на пол в кругу, затем показывает голосом, какой звук может издавать предмет, изображенный на верхней грани кубика. На гранях кубика могут  быть изображены: часы, молоток, туча и капелька, самолет, паровоз, желтые листочки и т.д.</a:t>
            </a:r>
            <a:endParaRPr kumimoji="0" lang="ru-RU" sz="1800" b="0" i="0" u="none" strike="noStrike" cap="none" normalizeH="0" baseline="0" dirty="0" smtClean="0">
              <a:ln>
                <a:noFill/>
              </a:ln>
              <a:solidFill>
                <a:schemeClr val="tx1"/>
              </a:solidFill>
              <a:effectLst/>
              <a:cs typeface="Arial" pitchFamily="34" charset="0"/>
            </a:endParaRPr>
          </a:p>
        </p:txBody>
      </p:sp>
      <p:pic>
        <p:nvPicPr>
          <p:cNvPr id="7170" name="Picture 2" descr="http://www.maam.ru/upload/blogs/a56d4c56dbd95015ea3f577d6d764c5a.jpg.jpg"/>
          <p:cNvPicPr>
            <a:picLocks noChangeAspect="1" noChangeArrowheads="1"/>
          </p:cNvPicPr>
          <p:nvPr/>
        </p:nvPicPr>
        <p:blipFill>
          <a:blip r:embed="rId3" r:link="rId4" cstate="print"/>
          <a:srcRect/>
          <a:stretch>
            <a:fillRect/>
          </a:stretch>
        </p:blipFill>
        <p:spPr bwMode="auto">
          <a:xfrm>
            <a:off x="908720" y="2843808"/>
            <a:ext cx="2664296" cy="1403343"/>
          </a:xfrm>
          <a:prstGeom prst="rect">
            <a:avLst/>
          </a:prstGeom>
          <a:ln>
            <a:noFill/>
          </a:ln>
          <a:effectLst>
            <a:softEdge rad="112500"/>
          </a:effectLst>
        </p:spPr>
      </p:pic>
      <p:sp>
        <p:nvSpPr>
          <p:cNvPr id="7172" name="Rectangle 4"/>
          <p:cNvSpPr>
            <a:spLocks noChangeArrowheads="1"/>
          </p:cNvSpPr>
          <p:nvPr/>
        </p:nvSpPr>
        <p:spPr bwMode="auto">
          <a:xfrm>
            <a:off x="116632" y="4695692"/>
            <a:ext cx="6552728"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ea typeface="Batang" pitchFamily="18" charset="-127"/>
                <a:cs typeface="Times New Roman" pitchFamily="18" charset="0"/>
              </a:rPr>
              <a:t>«Кубик-оркестр»</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smtClean="0">
                <a:ln>
                  <a:noFill/>
                </a:ln>
                <a:solidFill>
                  <a:schemeClr val="tx1"/>
                </a:solidFill>
                <a:effectLst/>
                <a:ea typeface="Batang" pitchFamily="18" charset="-127"/>
                <a:cs typeface="Times New Roman" pitchFamily="18" charset="0"/>
              </a:rPr>
              <a:t>Чувствовать и воспроизводить метрический пульс речи (стихов) и музыки, развивать коммуникативные навыки, слуховое внимание, навыки элементарного музицирования в оркестре, чувство ритма; воспитывать интерес к игре на музыкальных инструментах.</a:t>
            </a:r>
            <a:endParaRPr kumimoji="0" lang="ru-RU" sz="1200" b="0" i="0" u="none" strike="noStrike" cap="none" normalizeH="0" baseline="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7171" name="Picture 3" descr="http://ru.on24.ee/images/c/64883_c_277815.jpg"/>
          <p:cNvPicPr>
            <a:picLocks noChangeAspect="1" noChangeArrowheads="1"/>
          </p:cNvPicPr>
          <p:nvPr/>
        </p:nvPicPr>
        <p:blipFill>
          <a:blip r:embed="rId5" r:link="rId6" cstate="print">
            <a:clrChange>
              <a:clrFrom>
                <a:srgbClr val="FFFFFF"/>
              </a:clrFrom>
              <a:clrTo>
                <a:srgbClr val="FFFFFF">
                  <a:alpha val="0"/>
                </a:srgbClr>
              </a:clrTo>
            </a:clrChange>
          </a:blip>
          <a:srcRect/>
          <a:stretch>
            <a:fillRect/>
          </a:stretch>
        </p:blipFill>
        <p:spPr bwMode="auto">
          <a:xfrm>
            <a:off x="4948238" y="6300192"/>
            <a:ext cx="1909762" cy="1360488"/>
          </a:xfrm>
          <a:prstGeom prst="rect">
            <a:avLst/>
          </a:prstGeom>
          <a:noFill/>
        </p:spPr>
      </p:pic>
      <p:sp>
        <p:nvSpPr>
          <p:cNvPr id="7173" name="Rectangle 5"/>
          <p:cNvSpPr>
            <a:spLocks noChangeArrowheads="1"/>
          </p:cNvSpPr>
          <p:nvPr/>
        </p:nvSpPr>
        <p:spPr bwMode="auto">
          <a:xfrm>
            <a:off x="188640" y="6228184"/>
            <a:ext cx="640871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Дети в кругу под веселую ритмичную музыку передают кубик по кругу, проговаривая слова:</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Кубик движется по кругу,</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Передайте кубик другу.</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Кубик может показать,</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На чем тебе теперь играть!</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Каждый ребенок по очереди кидает кубик, берет выпавший инструмент со стола и кладет на свой стульчик. Игра повторяется, пока все дети не возьмут себе инструменты. Затем все вместе играют в «оркестр». Целесообразно разбить детей на подгруппы. По желанию 	детей игру можно проводить несколько раз.</a:t>
            </a:r>
            <a:r>
              <a:rPr kumimoji="0" lang="ru-RU" sz="12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200" b="0" i="0" u="none" strike="noStrike" cap="none" normalizeH="0" baseline="0" dirty="0" smtClean="0">
              <a:ln>
                <a:noFill/>
              </a:ln>
              <a:solidFill>
                <a:schemeClr val="tx1"/>
              </a:solidFill>
              <a:effectLst/>
              <a:cs typeface="Arial" pitchFamily="34" charset="0"/>
            </a:endParaRPr>
          </a:p>
        </p:txBody>
      </p:sp>
      <p:pic>
        <p:nvPicPr>
          <p:cNvPr id="11" name="Picture 5" descr="D:\Tania\Cartinki\Музыка\Красивые картинки с нотками\festival_leto.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0"/>
            <a:ext cx="6834187" cy="4572000"/>
          </a:xfrm>
          <a:prstGeom prst="rect">
            <a:avLst/>
          </a:prstGeom>
          <a:noFill/>
          <a:ln w="9525">
            <a:noFill/>
            <a:miter lim="800000"/>
            <a:headEnd/>
            <a:tailEnd/>
          </a:ln>
        </p:spPr>
      </p:pic>
      <p:sp>
        <p:nvSpPr>
          <p:cNvPr id="6146" name="Rectangle 2"/>
          <p:cNvSpPr>
            <a:spLocks noChangeArrowheads="1"/>
          </p:cNvSpPr>
          <p:nvPr/>
        </p:nvSpPr>
        <p:spPr bwMode="auto">
          <a:xfrm>
            <a:off x="332656" y="179512"/>
            <a:ext cx="640871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«Кубики - календарики»</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Формировать и развивать певческий голос, певческие навыки. Совершенствовать чувство темпа и ритма. Учить сочетать текст с движениями и музыкой. Создавать у детей хорошее настроение, расширять представления об окружающей природе и явлениях, происходящих в ней. Учить понимать красоту сменяющих друг друга времен года и воспитывать творческое отношение к природе.</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6145" name="Рисунок 25" descr="http://static.my-shop.ru/product/3/139/1387328.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57192" y="2267744"/>
            <a:ext cx="858631" cy="864421"/>
          </a:xfrm>
          <a:prstGeom prst="rect">
            <a:avLst/>
          </a:prstGeom>
          <a:noFill/>
        </p:spPr>
      </p:pic>
      <p:sp>
        <p:nvSpPr>
          <p:cNvPr id="6147" name="Rectangle 3"/>
          <p:cNvSpPr>
            <a:spLocks noChangeArrowheads="1"/>
          </p:cNvSpPr>
          <p:nvPr/>
        </p:nvSpPr>
        <p:spPr bwMode="auto">
          <a:xfrm>
            <a:off x="188640" y="1835696"/>
            <a:ext cx="648072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На гранях кубика – картинки с изображением времен года, по четыре разукрашенных кубика на четыре сезона. Дети, стоя или сидя в кругу, передают друг другу кубик и ритмично произносят текст: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Календарик мы листаем,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Кубик другу отправляем,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 кому кубик попадает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Тот стишок нам всем читает!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Ребенок с кубиком читает стишок или исполняет вокальную импровизацию, </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соответствующую времени года. По желанию детей игра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повторяется несколько раз. В процессе игры можно выучить с детьми</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стихотворение из цикла С.Маршака «Круглый  год».</a:t>
            </a:r>
            <a:endParaRPr kumimoji="0" lang="ru-RU" sz="1800" b="0" i="0" u="none" strike="noStrike" cap="none" normalizeH="0" baseline="0" dirty="0" smtClean="0">
              <a:ln>
                <a:noFill/>
              </a:ln>
              <a:solidFill>
                <a:schemeClr val="tx1"/>
              </a:solidFill>
              <a:effectLst/>
              <a:cs typeface="Arial" pitchFamily="34" charset="0"/>
            </a:endParaRPr>
          </a:p>
        </p:txBody>
      </p:sp>
      <p:sp>
        <p:nvSpPr>
          <p:cNvPr id="6149" name="Rectangle 5"/>
          <p:cNvSpPr>
            <a:spLocks noChangeArrowheads="1"/>
          </p:cNvSpPr>
          <p:nvPr/>
        </p:nvSpPr>
        <p:spPr bwMode="auto">
          <a:xfrm>
            <a:off x="188640" y="4860032"/>
            <a:ext cx="648072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«Кого встретил колобок?»</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Воспринимать и различать звучание высокого, среднего и низкого регистра.</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8" name="Рисунок 28" descr="http://pnmc.spb.ru/files/%D0%BA%D0%BE%D0%BD%D0%BA%D1%83%D1%80%D1%81%20%D0%B2%20%D0%B3%D0%BE%D1%81%D1%82%D1%8F%D1%85%20%D1%83%20%D1%81%D0%BA%D0%B0%D0%B7%D0%BA%D0%B8.jpg"/>
          <p:cNvPicPr>
            <a:picLocks noChangeAspect="1" noChangeArrowheads="1"/>
          </p:cNvPicPr>
          <p:nvPr/>
        </p:nvPicPr>
        <p:blipFill>
          <a:blip r:embed="rId4" cstate="print">
            <a:clrChange>
              <a:clrFrom>
                <a:srgbClr val="DAF0FE"/>
              </a:clrFrom>
              <a:clrTo>
                <a:srgbClr val="DAF0FE">
                  <a:alpha val="0"/>
                </a:srgbClr>
              </a:clrTo>
            </a:clrChange>
          </a:blip>
          <a:srcRect r="9023"/>
          <a:stretch>
            <a:fillRect/>
          </a:stretch>
        </p:blipFill>
        <p:spPr bwMode="auto">
          <a:xfrm>
            <a:off x="1268760" y="7236296"/>
            <a:ext cx="1659260" cy="1612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150" name="Rectangle 6"/>
          <p:cNvSpPr>
            <a:spLocks noChangeArrowheads="1"/>
          </p:cNvSpPr>
          <p:nvPr/>
        </p:nvSpPr>
        <p:spPr bwMode="auto">
          <a:xfrm>
            <a:off x="188640" y="5868144"/>
            <a:ext cx="648072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Воспитатель предлагает отгадать музыкальные загадки. Мелодия звучит в разных регистрах.</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«Заяц» - в высоком,</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«Лиса» - в среднем,</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«Медведь» - в низком</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Дети угадывают и показывают на дидактическом пособии.</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cs typeface="Arial" pitchFamily="34" charset="0"/>
            </a:endParaRPr>
          </a:p>
        </p:txBody>
      </p:sp>
      <p:pic>
        <p:nvPicPr>
          <p:cNvPr id="12"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3"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5122" name="Rectangle 2"/>
          <p:cNvSpPr>
            <a:spLocks noChangeArrowheads="1"/>
          </p:cNvSpPr>
          <p:nvPr/>
        </p:nvSpPr>
        <p:spPr bwMode="auto">
          <a:xfrm>
            <a:off x="188640" y="115306"/>
            <a:ext cx="648072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«Узнай бубенчик»</a:t>
            </a: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Программное содержание:</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Упражнять детей в различении трех звуков разной высоты (звуки мажорного трезвучия) до-ля-фа. Развивать музыкальную память и звуковысотный слух, умение по слуховому восприятию различать высокие, средние и низкие звуки в пределах мажорного трезвучия: до-ля-фа.</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Игровые правила:</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Прослушать напев, не мешать отвечать другим и не подсказывать.</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Игровые действия:</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Отгадать высоту звука, показать ее положением руки или самостоятельно напеть.</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Игровая цель: Угадать первым, чтобы увидеть изображение.</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После исполнения попевки «Бубенчики» Е.Тиличеевой педагог показывает детям карточки с изображением трех разных бубенчиков: верхний бубенчик желтого цвета – Динь, средний бубенчик зеленого цвета – Дан и нижний бубенчик красного цвета – Дон. После этого педагог предлагает детям спеть попевку и показать рукой, на какой высоте располагается каждый из бубенчиков. Когда дети достаточно хорошо освоили это, им показывают рукой и 	голосом, где он находится, т.е. какой это звук – высокий, средний или низкий.  </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5121" name="Рисунок 31" descr="http://gssh3.ucoz.ru/_si/0/10359283.gif"/>
          <p:cNvPicPr>
            <a:picLocks noChangeAspect="1" noChangeArrowheads="1"/>
          </p:cNvPicPr>
          <p:nvPr/>
        </p:nvPicPr>
        <p:blipFill>
          <a:blip r:embed="rId3" cstate="print"/>
          <a:srcRect/>
          <a:stretch>
            <a:fillRect/>
          </a:stretch>
        </p:blipFill>
        <p:spPr bwMode="auto">
          <a:xfrm>
            <a:off x="2564904" y="3419872"/>
            <a:ext cx="1166608" cy="959867"/>
          </a:xfrm>
          <a:prstGeom prst="rect">
            <a:avLst/>
          </a:prstGeom>
          <a:noFill/>
        </p:spPr>
      </p:pic>
      <p:sp>
        <p:nvSpPr>
          <p:cNvPr id="5123" name="Rectangle 3"/>
          <p:cNvSpPr>
            <a:spLocks noChangeArrowheads="1"/>
          </p:cNvSpPr>
          <p:nvPr/>
        </p:nvSpPr>
        <p:spPr bwMode="auto">
          <a:xfrm>
            <a:off x="836712" y="3419872"/>
            <a:ext cx="1728192"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Бубенчики висят,</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Качаются, звенят.</a:t>
            </a:r>
            <a:endParaRPr kumimoji="0" lang="ru-RU" sz="6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Повторим мы их звон:</a:t>
            </a:r>
          </a:p>
          <a:p>
            <a:pPr eaLnBrk="0" fontAlgn="base" hangingPunct="0">
              <a:spcBef>
                <a:spcPct val="0"/>
              </a:spcBef>
              <a:spcAft>
                <a:spcPct val="0"/>
              </a:spcAft>
            </a:pPr>
            <a:r>
              <a:rPr lang="ru-RU" sz="1200" dirty="0" smtClean="0"/>
              <a:t>Динь-динь</a:t>
            </a:r>
            <a:r>
              <a:rPr lang="ru-RU" sz="1200" dirty="0"/>
              <a:t>, дан-дан, дон-дон.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sp>
        <p:nvSpPr>
          <p:cNvPr id="5124" name="Rectangle 4"/>
          <p:cNvSpPr>
            <a:spLocks noChangeArrowheads="1"/>
          </p:cNvSpPr>
          <p:nvPr/>
        </p:nvSpPr>
        <p:spPr bwMode="auto">
          <a:xfrm>
            <a:off x="188640" y="4797896"/>
            <a:ext cx="6480720"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«Выложи мелодию»</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Программное содержание:</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Развивать ритмический слух, упражнять детей в определении ритмического рисунка мелодии. Развивать ритмическую и ассоциативную память. По слуховому восприятию учить детей различать длительность звуков: короткие и долгие, уметь передавать ритмический рисунок с помощью ассоциативных элементов: квадраты и прямоугольники, соотносить таким образом мелодию с графическим изображением. </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Игровые правила:</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Слушать знакомые мелодии, не мешать и не подсказывать другим.</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Игровые действия: Отгадывать песни, прохлопывать их ритмический рисунок, выкладывать его графическое изображение и наоборот.</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Игровая 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Первым выложить рисунок мелодии.</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Педагог исполняет знакомые детям песни с разным ритмическим рисунком, предлагает детям его прохлопать. Затем он показывает детям как можно условно изобразить ритмический рисунок с использованием квадратов, обозначающих долгие звуки. В ходе игры педагог исполняет знакомые детям песни и предлагает им выложить их ритмический рисунок. 	И наоборот просит детей вспомнить песню по</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предложенному </a:t>
            </a: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педагогом условному изображению ритмического</a:t>
            </a: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рисунка мелодии.</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0481" y="7956376"/>
            <a:ext cx="1377519" cy="118762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1926</TotalTime>
  <Words>3271</Words>
  <Application>Microsoft Office PowerPoint</Application>
  <PresentationFormat>Экран (4:3)</PresentationFormat>
  <Paragraphs>458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RePack by SPecialiST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Tanya</dc:creator>
  <cp:lastModifiedBy>Computer</cp:lastModifiedBy>
  <cp:revision>134</cp:revision>
  <dcterms:created xsi:type="dcterms:W3CDTF">2016-04-19T19:47:57Z</dcterms:created>
  <dcterms:modified xsi:type="dcterms:W3CDTF">2021-10-25T18:23:29Z</dcterms:modified>
</cp:coreProperties>
</file>