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68"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5C2BE78-7B77-4C10-AB6C-1FF98F79DA60}"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F5C2BE78-7B77-4C10-AB6C-1FF98F79DA60}"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F762201-FE9C-48EA-80AC-59C53D001FAE}" type="datetimeFigureOut">
              <a:rPr lang="ru-RU" smtClean="0"/>
              <a:pPr/>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DF762201-FE9C-48EA-80AC-59C53D001FAE}" type="datetimeFigureOut">
              <a:rPr lang="ru-RU" smtClean="0"/>
              <a:pPr/>
              <a:t>25.10.2021</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F5C2BE78-7B77-4C10-AB6C-1FF98F79DA60}"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23225"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8" name="Rectangle 4"/>
          <p:cNvSpPr>
            <a:spLocks noChangeArrowheads="1"/>
          </p:cNvSpPr>
          <p:nvPr/>
        </p:nvSpPr>
        <p:spPr bwMode="auto">
          <a:xfrm>
            <a:off x="332656" y="572029"/>
            <a:ext cx="652534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1" u="none" strike="noStrike" cap="none" normalizeH="0" baseline="0" dirty="0" smtClean="0">
              <a:ln>
                <a:noFill/>
              </a:ln>
              <a:solidFill>
                <a:srgbClr val="7030A0"/>
              </a:solidFill>
              <a:effectLst/>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rgbClr val="7030A0"/>
                </a:solidFill>
                <a:effectLst/>
                <a:ea typeface="Batang" pitchFamily="18" charset="-127"/>
                <a:cs typeface="Times New Roman" pitchFamily="18" charset="0"/>
              </a:rPr>
              <a:t>Картотека</a:t>
            </a:r>
            <a:endParaRPr kumimoji="0" lang="ru-RU" sz="4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b="1" i="1" dirty="0" smtClean="0">
                <a:solidFill>
                  <a:srgbClr val="7030A0"/>
                </a:solidFill>
                <a:ea typeface="Batang" pitchFamily="18" charset="-127"/>
                <a:cs typeface="Times New Roman" pitchFamily="18" charset="0"/>
              </a:rPr>
              <a:t>м</a:t>
            </a:r>
            <a:r>
              <a:rPr kumimoji="0" lang="ru-RU" b="1" i="1" u="none" strike="noStrike" cap="none" normalizeH="0" baseline="0" dirty="0" smtClean="0">
                <a:ln>
                  <a:noFill/>
                </a:ln>
                <a:solidFill>
                  <a:srgbClr val="7030A0"/>
                </a:solidFill>
                <a:effectLst/>
                <a:ea typeface="Batang" pitchFamily="18" charset="-127"/>
                <a:cs typeface="Times New Roman" pitchFamily="18" charset="0"/>
              </a:rPr>
              <a:t>узыкально-дидактических игр</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ea typeface="Batang" pitchFamily="18" charset="-127"/>
                <a:cs typeface="Times New Roman" pitchFamily="18" charset="0"/>
              </a:rPr>
              <a:t>для детей старшего дошкольного возраста</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0" y="514806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Перечень музыкально-дидактических игр для детей старшей группы</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9" name="Таблица 8"/>
          <p:cNvGraphicFramePr>
            <a:graphicFrameLocks noGrp="1"/>
          </p:cNvGraphicFramePr>
          <p:nvPr/>
        </p:nvGraphicFramePr>
        <p:xfrm>
          <a:off x="836712" y="5436096"/>
          <a:ext cx="5400600" cy="3543280"/>
        </p:xfrm>
        <a:graphic>
          <a:graphicData uri="http://schemas.openxmlformats.org/drawingml/2006/table">
            <a:tbl>
              <a:tblPr>
                <a:tableStyleId>{21E4AEA4-8DFA-4A89-87EB-49C32662AFE0}</a:tableStyleId>
              </a:tblPr>
              <a:tblGrid>
                <a:gridCol w="2416058"/>
                <a:gridCol w="2984542"/>
              </a:tblGrid>
              <a:tr h="1440160">
                <a:tc>
                  <a:txBody>
                    <a:bodyPr/>
                    <a:lstStyle/>
                    <a:p>
                      <a:pPr algn="ctr">
                        <a:lnSpc>
                          <a:spcPct val="115000"/>
                        </a:lnSpc>
                        <a:spcAft>
                          <a:spcPts val="0"/>
                        </a:spcAft>
                      </a:pPr>
                      <a:r>
                        <a:rPr lang="ru-RU" sz="800" b="1" dirty="0">
                          <a:latin typeface="Calibri" pitchFamily="34" charset="0"/>
                          <a:cs typeface="Calibri" pitchFamily="34" charset="0"/>
                        </a:rPr>
                        <a:t>Развитие звуковысотного слуха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Музыкальное лото</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Найди нужный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Угадай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Повтори звуки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Музыкальные птенчики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Ступеньки</a:t>
                      </a:r>
                    </a:p>
                    <a:p>
                      <a:pPr marL="270510" algn="just">
                        <a:lnSpc>
                          <a:spcPct val="115000"/>
                        </a:lnSpc>
                        <a:spcAft>
                          <a:spcPts val="0"/>
                        </a:spcAft>
                      </a:pPr>
                      <a:r>
                        <a:rPr lang="ru-RU" sz="800" b="1" dirty="0">
                          <a:latin typeface="Calibri" pitchFamily="34" charset="0"/>
                          <a:cs typeface="Calibri" pitchFamily="34" charset="0"/>
                        </a:rPr>
                        <a:t>Определение характера музыки</a:t>
                      </a:r>
                    </a:p>
                    <a:p>
                      <a:pPr algn="just">
                        <a:lnSpc>
                          <a:spcPct val="115000"/>
                        </a:lnSpc>
                        <a:spcAft>
                          <a:spcPts val="0"/>
                        </a:spcAft>
                      </a:pPr>
                      <a:r>
                        <a:rPr lang="ru-RU" sz="800" dirty="0">
                          <a:latin typeface="Calibri" pitchFamily="34" charset="0"/>
                          <a:cs typeface="Calibri" pitchFamily="34" charset="0"/>
                        </a:rPr>
                        <a:t>1.Три цветка</a:t>
                      </a:r>
                    </a:p>
                    <a:p>
                      <a:pPr algn="just">
                        <a:lnSpc>
                          <a:spcPct val="115000"/>
                        </a:lnSpc>
                        <a:spcAft>
                          <a:spcPts val="0"/>
                        </a:spcAft>
                      </a:pPr>
                      <a:r>
                        <a:rPr lang="ru-RU" sz="800" dirty="0">
                          <a:latin typeface="Calibri" pitchFamily="34" charset="0"/>
                          <a:cs typeface="Calibri" pitchFamily="34" charset="0"/>
                        </a:rPr>
                        <a:t>2.Удивительный светофор</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чувства ритма</a:t>
                      </a:r>
                    </a:p>
                    <a:p>
                      <a:pPr>
                        <a:lnSpc>
                          <a:spcPct val="115000"/>
                        </a:lnSpc>
                        <a:spcAft>
                          <a:spcPts val="0"/>
                        </a:spcAft>
                      </a:pPr>
                      <a:r>
                        <a:rPr lang="ru-RU" sz="800" dirty="0">
                          <a:latin typeface="Calibri" pitchFamily="34" charset="0"/>
                          <a:cs typeface="Calibri" pitchFamily="34" charset="0"/>
                        </a:rPr>
                        <a:t>1.Наше путешествие</a:t>
                      </a:r>
                    </a:p>
                    <a:p>
                      <a:pPr>
                        <a:lnSpc>
                          <a:spcPct val="115000"/>
                        </a:lnSpc>
                        <a:spcAft>
                          <a:spcPts val="0"/>
                        </a:spcAft>
                      </a:pPr>
                      <a:r>
                        <a:rPr lang="ru-RU" sz="800" dirty="0">
                          <a:latin typeface="Calibri" pitchFamily="34" charset="0"/>
                          <a:cs typeface="Calibri" pitchFamily="34" charset="0"/>
                        </a:rPr>
                        <a:t>2. Прогулка</a:t>
                      </a:r>
                    </a:p>
                    <a:p>
                      <a:pPr>
                        <a:lnSpc>
                          <a:spcPct val="115000"/>
                        </a:lnSpc>
                        <a:spcAft>
                          <a:spcPts val="0"/>
                        </a:spcAft>
                      </a:pPr>
                      <a:r>
                        <a:rPr lang="ru-RU" sz="800" dirty="0">
                          <a:latin typeface="Calibri" pitchFamily="34" charset="0"/>
                          <a:cs typeface="Calibri" pitchFamily="34" charset="0"/>
                        </a:rPr>
                        <a:t>3. Учись танцевать</a:t>
                      </a:r>
                    </a:p>
                    <a:p>
                      <a:pPr>
                        <a:lnSpc>
                          <a:spcPct val="115000"/>
                        </a:lnSpc>
                        <a:spcAft>
                          <a:spcPts val="0"/>
                        </a:spcAft>
                      </a:pPr>
                      <a:r>
                        <a:rPr lang="ru-RU" sz="800" dirty="0">
                          <a:latin typeface="Calibri" pitchFamily="34" charset="0"/>
                          <a:cs typeface="Calibri" pitchFamily="34" charset="0"/>
                        </a:rPr>
                        <a:t>4. Выполни задание</a:t>
                      </a:r>
                    </a:p>
                    <a:p>
                      <a:pPr>
                        <a:lnSpc>
                          <a:spcPct val="115000"/>
                        </a:lnSpc>
                        <a:spcAft>
                          <a:spcPts val="0"/>
                        </a:spcAft>
                      </a:pPr>
                      <a:r>
                        <a:rPr lang="ru-RU" sz="800" dirty="0">
                          <a:latin typeface="Calibri" pitchFamily="34" charset="0"/>
                          <a:cs typeface="Calibri" pitchFamily="34" charset="0"/>
                        </a:rPr>
                        <a:t>5.Определи по ритму</a:t>
                      </a:r>
                    </a:p>
                    <a:p>
                      <a:pPr>
                        <a:lnSpc>
                          <a:spcPct val="115000"/>
                        </a:lnSpc>
                        <a:spcAft>
                          <a:spcPts val="0"/>
                        </a:spcAft>
                      </a:pPr>
                      <a:r>
                        <a:rPr lang="ru-RU" sz="800" dirty="0">
                          <a:latin typeface="Calibri" pitchFamily="34" charset="0"/>
                          <a:cs typeface="Calibri" pitchFamily="34" charset="0"/>
                        </a:rPr>
                        <a:t>6. Учитесь танцевать</a:t>
                      </a:r>
                    </a:p>
                    <a:p>
                      <a:pPr>
                        <a:lnSpc>
                          <a:spcPct val="115000"/>
                        </a:lnSpc>
                        <a:spcAft>
                          <a:spcPts val="0"/>
                        </a:spcAft>
                      </a:pPr>
                      <a:r>
                        <a:rPr lang="ru-RU" sz="800" dirty="0">
                          <a:latin typeface="Calibri" pitchFamily="34" charset="0"/>
                          <a:cs typeface="Calibri" pitchFamily="34" charset="0"/>
                        </a:rPr>
                        <a:t>7. Веселые гудки</a:t>
                      </a:r>
                    </a:p>
                    <a:p>
                      <a:pPr>
                        <a:lnSpc>
                          <a:spcPct val="115000"/>
                        </a:lnSpc>
                        <a:spcAft>
                          <a:spcPts val="0"/>
                        </a:spcAft>
                      </a:pPr>
                      <a:r>
                        <a:rPr lang="ru-RU" sz="800" dirty="0">
                          <a:latin typeface="Calibri" pitchFamily="34" charset="0"/>
                          <a:cs typeface="Calibri" pitchFamily="34" charset="0"/>
                        </a:rPr>
                        <a:t>8. Кукла учит танцевать</a:t>
                      </a:r>
                      <a:endParaRPr lang="ru-RU" sz="800" dirty="0">
                        <a:latin typeface="Calibri" pitchFamily="34" charset="0"/>
                        <a:ea typeface="Calibri"/>
                        <a:cs typeface="Calibri" pitchFamily="34" charset="0"/>
                      </a:endParaRPr>
                    </a:p>
                  </a:txBody>
                  <a:tcPr marL="42210" marR="42210" marT="0" marB="0"/>
                </a:tc>
              </a:tr>
              <a:tr h="967788">
                <a:tc>
                  <a:txBody>
                    <a:bodyPr/>
                    <a:lstStyle/>
                    <a:p>
                      <a:pPr algn="ctr">
                        <a:lnSpc>
                          <a:spcPct val="115000"/>
                        </a:lnSpc>
                        <a:spcAft>
                          <a:spcPts val="0"/>
                        </a:spcAft>
                      </a:pPr>
                      <a:r>
                        <a:rPr lang="ru-RU" sz="800" b="1" dirty="0">
                          <a:latin typeface="Calibri" pitchFamily="34" charset="0"/>
                          <a:cs typeface="Calibri" pitchFamily="34" charset="0"/>
                        </a:rPr>
                        <a:t>Развитие тембрового слуха</a:t>
                      </a:r>
                    </a:p>
                    <a:p>
                      <a:pPr algn="just">
                        <a:lnSpc>
                          <a:spcPct val="115000"/>
                        </a:lnSpc>
                        <a:spcAft>
                          <a:spcPts val="0"/>
                        </a:spcAft>
                      </a:pPr>
                      <a:r>
                        <a:rPr lang="ru-RU" sz="800" dirty="0">
                          <a:latin typeface="Calibri" pitchFamily="34" charset="0"/>
                          <a:cs typeface="Calibri" pitchFamily="34" charset="0"/>
                        </a:rPr>
                        <a:t>1.Определи инструмент</a:t>
                      </a:r>
                    </a:p>
                    <a:p>
                      <a:pPr algn="just">
                        <a:lnSpc>
                          <a:spcPct val="115000"/>
                        </a:lnSpc>
                        <a:spcAft>
                          <a:spcPts val="0"/>
                        </a:spcAft>
                      </a:pPr>
                      <a:r>
                        <a:rPr lang="ru-RU" sz="800" dirty="0">
                          <a:latin typeface="Calibri" pitchFamily="34" charset="0"/>
                          <a:cs typeface="Calibri" pitchFamily="34" charset="0"/>
                        </a:rPr>
                        <a:t>2. На чем играю?</a:t>
                      </a:r>
                    </a:p>
                    <a:p>
                      <a:pPr algn="just">
                        <a:lnSpc>
                          <a:spcPct val="115000"/>
                        </a:lnSpc>
                        <a:spcAft>
                          <a:spcPts val="0"/>
                        </a:spcAft>
                      </a:pPr>
                      <a:r>
                        <a:rPr lang="ru-RU" sz="800" dirty="0">
                          <a:latin typeface="Calibri" pitchFamily="34" charset="0"/>
                          <a:cs typeface="Calibri" pitchFamily="34" charset="0"/>
                        </a:rPr>
                        <a:t>3. Слушаем внимательно</a:t>
                      </a:r>
                    </a:p>
                    <a:p>
                      <a:pPr algn="just">
                        <a:lnSpc>
                          <a:spcPct val="115000"/>
                        </a:lnSpc>
                        <a:spcAft>
                          <a:spcPts val="0"/>
                        </a:spcAft>
                      </a:pPr>
                      <a:r>
                        <a:rPr lang="ru-RU" sz="800" dirty="0">
                          <a:latin typeface="Calibri" pitchFamily="34" charset="0"/>
                          <a:cs typeface="Calibri" pitchFamily="34" charset="0"/>
                        </a:rPr>
                        <a:t>4. Музыкальные загадки</a:t>
                      </a:r>
                    </a:p>
                    <a:p>
                      <a:pPr algn="ctr">
                        <a:lnSpc>
                          <a:spcPct val="115000"/>
                        </a:lnSpc>
                        <a:spcAft>
                          <a:spcPts val="0"/>
                        </a:spcAft>
                      </a:pPr>
                      <a:r>
                        <a:rPr lang="ru-RU" sz="800" b="1" dirty="0">
                          <a:latin typeface="Calibri" pitchFamily="34" charset="0"/>
                          <a:cs typeface="Calibri" pitchFamily="34" charset="0"/>
                        </a:rPr>
                        <a:t>Развитие детского творчества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Музыкальная шкатулка</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диатонического слуха</a:t>
                      </a:r>
                    </a:p>
                    <a:p>
                      <a:pPr>
                        <a:lnSpc>
                          <a:spcPct val="115000"/>
                        </a:lnSpc>
                        <a:spcAft>
                          <a:spcPts val="0"/>
                        </a:spcAft>
                      </a:pPr>
                      <a:r>
                        <a:rPr lang="ru-RU" sz="800" dirty="0">
                          <a:latin typeface="Calibri" pitchFamily="34" charset="0"/>
                          <a:cs typeface="Calibri" pitchFamily="34" charset="0"/>
                        </a:rPr>
                        <a:t>1.Громко-тих запоем</a:t>
                      </a:r>
                    </a:p>
                    <a:p>
                      <a:pPr>
                        <a:lnSpc>
                          <a:spcPct val="115000"/>
                        </a:lnSpc>
                        <a:spcAft>
                          <a:spcPts val="0"/>
                        </a:spcAft>
                      </a:pPr>
                      <a:r>
                        <a:rPr lang="ru-RU" sz="800" dirty="0">
                          <a:latin typeface="Calibri" pitchFamily="34" charset="0"/>
                          <a:cs typeface="Calibri" pitchFamily="34" charset="0"/>
                        </a:rPr>
                        <a:t>2. Колобок</a:t>
                      </a:r>
                    </a:p>
                    <a:p>
                      <a:pPr>
                        <a:lnSpc>
                          <a:spcPct val="115000"/>
                        </a:lnSpc>
                        <a:spcAft>
                          <a:spcPts val="0"/>
                        </a:spcAft>
                      </a:pPr>
                      <a:r>
                        <a:rPr lang="ru-RU" sz="800" dirty="0">
                          <a:latin typeface="Calibri" pitchFamily="34" charset="0"/>
                          <a:cs typeface="Calibri" pitchFamily="34" charset="0"/>
                        </a:rPr>
                        <a:t>3.Найди щенка</a:t>
                      </a:r>
                    </a:p>
                    <a:p>
                      <a:pPr>
                        <a:lnSpc>
                          <a:spcPct val="115000"/>
                        </a:lnSpc>
                        <a:spcAft>
                          <a:spcPts val="0"/>
                        </a:spcAft>
                      </a:pPr>
                      <a:r>
                        <a:rPr lang="ru-RU" sz="800" dirty="0">
                          <a:latin typeface="Calibri" pitchFamily="34" charset="0"/>
                          <a:cs typeface="Calibri" pitchFamily="34" charset="0"/>
                        </a:rPr>
                        <a:t>4.Наши песни</a:t>
                      </a:r>
                      <a:endParaRPr lang="ru-RU" sz="800" dirty="0">
                        <a:latin typeface="Calibri" pitchFamily="34" charset="0"/>
                        <a:ea typeface="Calibri"/>
                        <a:cs typeface="Calibri" pitchFamily="34" charset="0"/>
                      </a:endParaRPr>
                    </a:p>
                  </a:txBody>
                  <a:tcPr marL="42210" marR="42210" marT="0" marB="0"/>
                </a:tc>
              </a:tr>
              <a:tr h="1106043">
                <a:tc>
                  <a:txBody>
                    <a:bodyPr/>
                    <a:lstStyle/>
                    <a:p>
                      <a:pPr algn="ctr">
                        <a:lnSpc>
                          <a:spcPct val="115000"/>
                        </a:lnSpc>
                        <a:spcAft>
                          <a:spcPts val="0"/>
                        </a:spcAft>
                      </a:pPr>
                      <a:r>
                        <a:rPr lang="ru-RU" sz="800" b="1" dirty="0">
                          <a:latin typeface="Calibri" pitchFamily="34" charset="0"/>
                          <a:cs typeface="Calibri" pitchFamily="34" charset="0"/>
                        </a:rPr>
                        <a:t>Развитие памяти и слуха</a:t>
                      </a:r>
                    </a:p>
                    <a:p>
                      <a:pPr marL="810260" algn="just">
                        <a:lnSpc>
                          <a:spcPct val="115000"/>
                        </a:lnSpc>
                        <a:spcAft>
                          <a:spcPts val="0"/>
                        </a:spcAft>
                      </a:pPr>
                      <a:r>
                        <a:rPr lang="ru-RU" sz="800" dirty="0">
                          <a:latin typeface="Calibri" pitchFamily="34" charset="0"/>
                          <a:cs typeface="Calibri" pitchFamily="34" charset="0"/>
                        </a:rPr>
                        <a:t>1.Сколько нас поет?</a:t>
                      </a:r>
                    </a:p>
                    <a:p>
                      <a:pPr marL="810260" algn="just">
                        <a:lnSpc>
                          <a:spcPct val="115000"/>
                        </a:lnSpc>
                        <a:spcAft>
                          <a:spcPts val="0"/>
                        </a:spcAft>
                      </a:pPr>
                      <a:r>
                        <a:rPr lang="ru-RU" sz="800" dirty="0">
                          <a:latin typeface="Calibri" pitchFamily="34" charset="0"/>
                          <a:cs typeface="Calibri" pitchFamily="34" charset="0"/>
                        </a:rPr>
                        <a:t>2.Слушаем музыку</a:t>
                      </a:r>
                    </a:p>
                    <a:p>
                      <a:pPr marL="810260" algn="just">
                        <a:lnSpc>
                          <a:spcPct val="115000"/>
                        </a:lnSpc>
                        <a:spcAft>
                          <a:spcPts val="0"/>
                        </a:spcAft>
                      </a:pPr>
                      <a:r>
                        <a:rPr lang="ru-RU" sz="800" dirty="0">
                          <a:latin typeface="Calibri" pitchFamily="34" charset="0"/>
                          <a:cs typeface="Calibri" pitchFamily="34" charset="0"/>
                        </a:rPr>
                        <a:t>3.Волшебный волчок</a:t>
                      </a:r>
                    </a:p>
                    <a:p>
                      <a:pPr marL="810260" algn="just">
                        <a:lnSpc>
                          <a:spcPct val="115000"/>
                        </a:lnSpc>
                        <a:spcAft>
                          <a:spcPts val="0"/>
                        </a:spcAft>
                      </a:pPr>
                      <a:r>
                        <a:rPr lang="ru-RU" sz="800" dirty="0">
                          <a:latin typeface="Calibri" pitchFamily="34" charset="0"/>
                          <a:cs typeface="Calibri" pitchFamily="34" charset="0"/>
                        </a:rPr>
                        <a:t>4. Музыкальные кубики</a:t>
                      </a:r>
                    </a:p>
                    <a:p>
                      <a:pPr marL="810260" algn="just">
                        <a:lnSpc>
                          <a:spcPct val="115000"/>
                        </a:lnSpc>
                        <a:spcAft>
                          <a:spcPts val="0"/>
                        </a:spcAft>
                      </a:pPr>
                      <a:r>
                        <a:rPr lang="ru-RU" sz="800" dirty="0">
                          <a:latin typeface="Calibri" pitchFamily="34" charset="0"/>
                          <a:cs typeface="Calibri" pitchFamily="34" charset="0"/>
                        </a:rPr>
                        <a:t>5.Что делают в домике?</a:t>
                      </a:r>
                    </a:p>
                    <a:p>
                      <a:pPr marL="810260" algn="just">
                        <a:lnSpc>
                          <a:spcPct val="115000"/>
                        </a:lnSpc>
                        <a:spcAft>
                          <a:spcPts val="0"/>
                        </a:spcAft>
                      </a:pPr>
                      <a:r>
                        <a:rPr lang="ru-RU" sz="800" dirty="0">
                          <a:latin typeface="Calibri" pitchFamily="34" charset="0"/>
                          <a:cs typeface="Calibri" pitchFamily="34" charset="0"/>
                        </a:rPr>
                        <a:t>6. Музыкальное лото по памяти</a:t>
                      </a:r>
                    </a:p>
                    <a:p>
                      <a:pPr marL="810260" algn="just">
                        <a:lnSpc>
                          <a:spcPct val="115000"/>
                        </a:lnSpc>
                        <a:spcAft>
                          <a:spcPts val="0"/>
                        </a:spcAft>
                      </a:pPr>
                      <a:r>
                        <a:rPr lang="ru-RU" sz="800" dirty="0">
                          <a:latin typeface="Calibri" pitchFamily="34" charset="0"/>
                          <a:cs typeface="Calibri" pitchFamily="34" charset="0"/>
                        </a:rPr>
                        <a:t>7. Кто больше знает</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памяти и музыкального слуха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Какая музыка?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Песня – танец – марш</a:t>
                      </a:r>
                    </a:p>
                    <a:p>
                      <a:pPr marL="142875" algn="ctr">
                        <a:lnSpc>
                          <a:spcPct val="115000"/>
                        </a:lnSpc>
                        <a:spcAft>
                          <a:spcPts val="0"/>
                        </a:spcAft>
                      </a:pPr>
                      <a:r>
                        <a:rPr lang="ru-RU" sz="800" b="1" dirty="0">
                          <a:latin typeface="Calibri" pitchFamily="34" charset="0"/>
                          <a:cs typeface="Calibri" pitchFamily="34" charset="0"/>
                        </a:rPr>
                        <a:t>На закрепление пройденного музыкального материала</a:t>
                      </a:r>
                    </a:p>
                    <a:p>
                      <a:pPr>
                        <a:lnSpc>
                          <a:spcPct val="115000"/>
                        </a:lnSpc>
                        <a:spcAft>
                          <a:spcPts val="0"/>
                        </a:spcAft>
                      </a:pPr>
                      <a:r>
                        <a:rPr lang="ru-RU" sz="800" dirty="0">
                          <a:latin typeface="Calibri" pitchFamily="34" charset="0"/>
                          <a:cs typeface="Calibri" pitchFamily="34" charset="0"/>
                        </a:rPr>
                        <a:t>1.Сладкий колпачок</a:t>
                      </a:r>
                    </a:p>
                    <a:p>
                      <a:pPr>
                        <a:lnSpc>
                          <a:spcPct val="115000"/>
                        </a:lnSpc>
                        <a:spcAft>
                          <a:spcPts val="0"/>
                        </a:spcAft>
                      </a:pPr>
                      <a:r>
                        <a:rPr lang="ru-RU" sz="800" dirty="0">
                          <a:latin typeface="Calibri" pitchFamily="34" charset="0"/>
                          <a:cs typeface="Calibri" pitchFamily="34" charset="0"/>
                        </a:rPr>
                        <a:t>2. Музыкальный секрет</a:t>
                      </a:r>
                    </a:p>
                    <a:p>
                      <a:pPr>
                        <a:lnSpc>
                          <a:spcPct val="115000"/>
                        </a:lnSpc>
                        <a:spcAft>
                          <a:spcPts val="0"/>
                        </a:spcAft>
                      </a:pPr>
                      <a:r>
                        <a:rPr lang="ru-RU" sz="800" dirty="0">
                          <a:latin typeface="Calibri" pitchFamily="34" charset="0"/>
                          <a:cs typeface="Calibri" pitchFamily="34" charset="0"/>
                        </a:rPr>
                        <a:t>3.Поможем Дюймовочке</a:t>
                      </a:r>
                      <a:endParaRPr lang="ru-RU" sz="800" dirty="0">
                        <a:latin typeface="Calibri" pitchFamily="34" charset="0"/>
                        <a:ea typeface="Calibri"/>
                        <a:cs typeface="Calibri" pitchFamily="34" charset="0"/>
                      </a:endParaRPr>
                    </a:p>
                  </a:txBody>
                  <a:tcPr marL="42210" marR="42210" marT="0" marB="0"/>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21" name="Rectangle 1"/>
          <p:cNvSpPr>
            <a:spLocks noChangeArrowheads="1"/>
          </p:cNvSpPr>
          <p:nvPr/>
        </p:nvSpPr>
        <p:spPr bwMode="auto">
          <a:xfrm>
            <a:off x="260648" y="-180528"/>
            <a:ext cx="633670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музыку»</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 4—5 картинок, иллюстрирующих содержание знакомых детям музыкальных произведений (это могут быть и инструментальные пьесы), проигрыватель с пластинками.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Дети рассаживаются полукругом, перед ними на столе располагают картинки так, чтобы они хорошо были видны всем играющим. Проигрывают какое-либо музыкальное произведение. Вызванный ребенок должен найти соответствующую картинку, назвать произведение и композитора, написавшего эту музыку. Если ответ правильный, все хлопают.</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и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22" name="Rectangle 2"/>
          <p:cNvSpPr>
            <a:spLocks noChangeArrowheads="1"/>
          </p:cNvSpPr>
          <p:nvPr/>
        </p:nvSpPr>
        <p:spPr bwMode="auto">
          <a:xfrm>
            <a:off x="332656" y="5029891"/>
            <a:ext cx="633670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«Волшебный волчок»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располагаются иллюстрации к программным произведениях по слушанию или пению, в центре вращающаяся стрелка.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1.</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грамзаписи или на фортепиано исполняется знакомое детям произведение. Вызванный ребенок указывает стрелкой на соответствующую иллюстрацию, называет композитора, написавшего музыку.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2.</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исполняет на металлофоне мелодию программной песни. Ребенок стрелкой указывает на картинку, которая подходит по содержанию к данной мелодии.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3.</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стрелкой указывает на какую-либо картинку, остальные дети поют песню, соответствующую содержанию этой картинки.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Первый и второй варианты игры используются на музыкальных занятиях в разделе слушания и пения. Третий вариант обыгрывается детьми самостоятельно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может быть использована и в группах младшего дошкольного возраста.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9697" name="Rectangle 1"/>
          <p:cNvSpPr>
            <a:spLocks noChangeArrowheads="1"/>
          </p:cNvSpPr>
          <p:nvPr/>
        </p:nvSpPr>
        <p:spPr bwMode="auto">
          <a:xfrm>
            <a:off x="188640" y="822068"/>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«Что делают в домике?»</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изображены сказочные домики с открывающимися ставнями. В окошках домиков находятся рисунки, соответствующие музыке: танец,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Ребенок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241" name="Rectangle 1"/>
          <p:cNvSpPr>
            <a:spLocks noChangeArrowheads="1"/>
          </p:cNvSpPr>
          <p:nvPr/>
        </p:nvSpPr>
        <p:spPr bwMode="auto">
          <a:xfrm>
            <a:off x="116632" y="5168970"/>
            <a:ext cx="64807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 по памяти»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Закреплять знания о музыкальных инструментах и их принадлежности к тому или иному виду оркестра: народному, симфоническому, духовому, детскому, эстрадному, а также развивать память, выдержку и внимание.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музыкальных инструментов, большие карты с изображением разных видов оркестра. На одну большую карту помещается восемь маленьких карточек.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Педагог раздаёт детям по одной большой карте, а маленькие картинки раскладываются на середине стола рисунком вверх. В течение какого-то промежутка времени дети запоминают их расположение. Затем все картинки переворачиваются. Дети по очереди открывают по одной картинке. Если это их картинка, то забирают её себе, если нет, кладут обратно рисунком вниз. Игрок, первым заполнивший свою большую карту, выигрывает.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8674" name="Rectangle 2"/>
          <p:cNvSpPr>
            <a:spLocks noChangeArrowheads="1"/>
          </p:cNvSpPr>
          <p:nvPr/>
        </p:nvSpPr>
        <p:spPr bwMode="auto">
          <a:xfrm>
            <a:off x="0" y="673115"/>
            <a:ext cx="6858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кубики»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Кубик на каждой стороне его нарисована картинка, передающая содержание Песни; СD </a:t>
            </a:r>
            <a:r>
              <a:rPr kumimoji="0" lang="ru-RU" sz="14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c</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записью программных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3" name="Рисунок 16" descr="http://pic.zabawki.info.pl/allegro/kskids/ka10664_kostka_3.jpg"/>
          <p:cNvPicPr>
            <a:picLocks noChangeAspect="1" noChangeArrowheads="1"/>
          </p:cNvPicPr>
          <p:nvPr/>
        </p:nvPicPr>
        <p:blipFill>
          <a:blip r:embed="rId3" cstate="print"/>
          <a:srcRect l="6833" t="4651" r="7819" b="4289"/>
          <a:stretch>
            <a:fillRect/>
          </a:stretch>
        </p:blipFill>
        <p:spPr bwMode="auto">
          <a:xfrm>
            <a:off x="4149080" y="2555776"/>
            <a:ext cx="1682750" cy="1804988"/>
          </a:xfrm>
          <a:prstGeom prst="rect">
            <a:avLst/>
          </a:prstGeom>
          <a:noFill/>
        </p:spPr>
      </p:pic>
      <p:sp>
        <p:nvSpPr>
          <p:cNvPr id="28675" name="Rectangle 3"/>
          <p:cNvSpPr>
            <a:spLocks noChangeArrowheads="1"/>
          </p:cNvSpPr>
          <p:nvPr/>
        </p:nvSpPr>
        <p:spPr bwMode="auto">
          <a:xfrm>
            <a:off x="404664" y="1691680"/>
            <a:ext cx="594928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проигрывает  на СD вступление к какому-нибудь знакомому детям произведению. Вызванный ребенок находит среди  граней нужную.</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9217" name="Rectangle 1"/>
          <p:cNvSpPr>
            <a:spLocks noChangeArrowheads="1"/>
          </p:cNvSpPr>
          <p:nvPr/>
        </p:nvSpPr>
        <p:spPr bwMode="auto">
          <a:xfrm>
            <a:off x="260648" y="5076056"/>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«Кто больше знает?»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Расширять и закреплять знания о музыкальных инструментах (внешний вид, звучание, название)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продолжается до тех пор, пока карточки не закончатся. Выигрывает тот, кто соберёт больше карточек.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8193" name="Rectangle 1"/>
          <p:cNvSpPr>
            <a:spLocks noChangeArrowheads="1"/>
          </p:cNvSpPr>
          <p:nvPr/>
        </p:nvSpPr>
        <p:spPr bwMode="auto">
          <a:xfrm>
            <a:off x="260648" y="202484"/>
            <a:ext cx="640871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по ритму»</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на одной половине которых изображен ритмический рисунок знакомой детям песни, другая половина пустая; картинки, иллюстрирующие содержание песни; детские музыкальные инструменты – группа ударных (ложки, угольник, барабан, музыкальный молоточек и др.). Каждому дают по 2 – 3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Ребёнок-ведущий исполняет ритмический рисунок знакомой песни на одном из инструментов.  Дети по ритму определяют песню и картинкой закрывают, пустую половину карточки, (картинку после правильного ответа даёт ведущий).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становится тот, кто ни разу не ошибся. </a:t>
            </a: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Одному ребёнку можно дать большее число карточек (3-4).</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7" name="Rectangle 2"/>
          <p:cNvSpPr>
            <a:spLocks noChangeArrowheads="1"/>
          </p:cNvSpPr>
          <p:nvPr/>
        </p:nvSpPr>
        <p:spPr bwMode="auto">
          <a:xfrm>
            <a:off x="0" y="683568"/>
            <a:ext cx="6858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птенчики»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закрепление знаний о высоте звука (высокий и низкий), развитие детского творчества.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набор шапочек для «птичек».</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комплект готовится на каждого ребёнка.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Наступила весна, вернулись из тёплых краёв птицы, свили гнёзда и вывели птенчиков. Обрадовались птенчики, что научились летать, и стали летать с веточки на веточку порхать, песенки петь.</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выбирает маму-птичку и птенчиков. Надевает на них шапочки и даёт им в руки изображения птиц.</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7170" name="Rectangle 2"/>
          <p:cNvSpPr>
            <a:spLocks noChangeArrowheads="1"/>
          </p:cNvSpPr>
          <p:nvPr/>
        </p:nvSpPr>
        <p:spPr bwMode="auto">
          <a:xfrm>
            <a:off x="260648" y="5148064"/>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(поют попевку):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Мы птенчики весёлые,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Умеем мы летать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с веточки на веточку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Нам весело порхать.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 птенчики, поют свою песенку и раскладывают изображения по верхним веткам дерева, называя по их именам: птенчик РЕ, птенчик СИ и т. 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Не хочу к тебе лететь,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Буду здесь я песни петь.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свою песенку поёт мама, она «слетает вниз» и зовет к себе малышей.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мамочка волнуется: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Лети-ка птенчик, вниз!</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Спою я колыбельную,</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ты уснёшь, малыш!</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Каждый птенчик поочерёдно </a:t>
            </a:r>
            <a:r>
              <a:rPr kumimoji="0" lang="ru-RU" sz="120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пропевает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свой звук, слетает с дерева и садится рядом с мамой. По окончании игры все дети пропевают имена (названия нот) птенчиков и возвращают их на веточки.</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5" name="Rectangle 1"/>
          <p:cNvSpPr>
            <a:spLocks noChangeArrowheads="1"/>
          </p:cNvSpPr>
          <p:nvPr/>
        </p:nvSpPr>
        <p:spPr bwMode="auto">
          <a:xfrm>
            <a:off x="260648" y="703893"/>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матрёшка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с подгруппой детей. Все сидят вокруг стола. У воспитателя большая матрёшка, у детей – маленькие. «Большая матрёшка учит танцевать маленьких» – говорит воспитатель и отстукивает своей матрёшкой по столу несложный ритмический рисунок. Все дети одновременно повторяют этот ритм своими матрёшками.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может стать ребёнок,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6" name="Rectangle 2"/>
          <p:cNvSpPr>
            <a:spLocks noChangeArrowheads="1"/>
          </p:cNvSpPr>
          <p:nvPr/>
        </p:nvSpPr>
        <p:spPr bwMode="auto">
          <a:xfrm>
            <a:off x="332656" y="5020018"/>
            <a:ext cx="626469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«Выполни задание»</a:t>
            </a:r>
            <a:endParaRPr kumimoji="0" lang="en-US"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карточки с изображением коротких и длинных звуков, детские музыкальные инструменты (металлофон, арфа, баян, триола).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Музыкальный руководитель – ведущий проигрывает на одном из инструментов ритмический рисунок. Ребёнок должен выложить его карточками на фланелеграфе.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Количество карточек можно увеличить. В этом случае каждый играющий будет выкладывать ритмический рисунок на столе.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16632" y="467544"/>
            <a:ext cx="655272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«Веселые гудки»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рисунки паровоза и парохода.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(30х9см) и по три полоски из картона: широкие (3х6см) – долгий звук, узкие (1,5х6см) – короткий. Один комплект готовится 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Смотрите, ребята, какой красивый пароход плывёт по морю. Он хочет вас поприветствовать своим весёлым гудком. (Прикрепляет пароход на фланелеграф). Вот так! (изображает на фортепиано ритмический рисунок).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отхлопывают ритм и выкладывают его полосками у себя на карточках.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Аналогично игра проводится с паровозом.</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188640" y="4993596"/>
            <a:ext cx="648072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«Кукла учит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куколка, разрисованная в русском стиле. Она вырезана из фанеры в закреплена на подставке, высота ее 65 см. Одна рука прикреплена так, что может двигаться вправо-влево. Внизу у кисти приделан кубик, так, чтобы он стучал по краю сарафана. Можно также сделать и другую руку, чтобы работать ими одновременно или поочередно.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Звучит русская народная мелодия «Ах, ты береза».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Сегодня, ребята, я познакомлю вас с удивительной куколкой. Ох, и плясать-то она искусница! Сама умеет и вас научит! Как она похлопает, так вы и повторяйте. Дети повторяют ритмический рисунок хлопками, ногами. Можно взять в руки ложки, кубики, палочки, бубен. Если разделить детей по подгруппам и дать разные предметы, то получится оркестр.</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260648" y="648977"/>
            <a:ext cx="633670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 тихо запоем»</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любая игрушка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выбирают водящего. Он уходит из комнаты. Все договариваются, куда спрятать игрушку. Водящий должен найти её,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неё. Если ребёнок успешно справился с заданием, при повторении игры он имеет право спрятать игрушку.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Игру можно провести как развлечение.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076056"/>
            <a:ext cx="63367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«Песня – танец - марш»</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планшете изображены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сказочные домики с открывающимися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ставнями. В окошках домиков находятся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рисунки, соответствующие музыке: танец,</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Ребёнок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images.myshared.ru/6/625689/slide_1.jpg"/>
          <p:cNvPicPr/>
          <p:nvPr/>
        </p:nvPicPr>
        <p:blipFill>
          <a:blip r:embed="rId3" cstate="print">
            <a:clrChange>
              <a:clrFrom>
                <a:srgbClr val="FFFFFF"/>
              </a:clrFrom>
              <a:clrTo>
                <a:srgbClr val="FFFFFF">
                  <a:alpha val="0"/>
                </a:srgbClr>
              </a:clrTo>
            </a:clrChange>
          </a:blip>
          <a:srcRect l="2005" t="26980" r="2093" b="14604"/>
          <a:stretch>
            <a:fillRect/>
          </a:stretch>
        </p:blipFill>
        <p:spPr bwMode="auto">
          <a:xfrm>
            <a:off x="3789040" y="5364088"/>
            <a:ext cx="2849836" cy="125464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3" name="Rectangle 1"/>
          <p:cNvSpPr>
            <a:spLocks noChangeArrowheads="1"/>
          </p:cNvSpPr>
          <p:nvPr/>
        </p:nvSpPr>
        <p:spPr bwMode="auto">
          <a:xfrm>
            <a:off x="260648" y="944596"/>
            <a:ext cx="633670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«Какая музыка?»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r>
              <a:rPr lang="en-US" sz="1400" dirty="0" smtClean="0">
                <a:solidFill>
                  <a:srgbClr val="000000"/>
                </a:solidFill>
                <a:latin typeface="Calibri" pitchFamily="34" charset="0"/>
                <a:ea typeface="Batang" pitchFamily="18" charset="-127"/>
                <a:cs typeface="Calibri" pitchFamily="34"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магнитофон, записи вальса, пляски, польки; карточки с изображением танцующих вальс, народную пляску и польку.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Детям раздают карточки. Педагог  проигрывает аудиозапись музыкальных пьес, соответствующие содержанию рисунков на карточках. Дети узнают произведение и поднимают нужную карточку.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7" name="Рисунок 6" descr="http://cs540107.vk.me/c540101/v540101042/2614b/ayLet4ZnVh8.jpg"/>
          <p:cNvPicPr/>
          <p:nvPr/>
        </p:nvPicPr>
        <p:blipFill>
          <a:blip r:embed="rId3" cstate="print">
            <a:clrChange>
              <a:clrFrom>
                <a:srgbClr val="FFFDFE"/>
              </a:clrFrom>
              <a:clrTo>
                <a:srgbClr val="FFFDFE">
                  <a:alpha val="0"/>
                </a:srgbClr>
              </a:clrTo>
            </a:clrChange>
          </a:blip>
          <a:srcRect r="-24" b="20455"/>
          <a:stretch>
            <a:fillRect/>
          </a:stretch>
        </p:blipFill>
        <p:spPr bwMode="auto">
          <a:xfrm>
            <a:off x="1268760" y="3275856"/>
            <a:ext cx="4151941" cy="1073888"/>
          </a:xfrm>
          <a:prstGeom prst="rect">
            <a:avLst/>
          </a:prstGeom>
          <a:noFill/>
          <a:ln w="9525">
            <a:noFill/>
            <a:miter lim="800000"/>
            <a:headEnd/>
            <a:tailEnd/>
          </a:ln>
        </p:spPr>
      </p:pic>
      <p:sp>
        <p:nvSpPr>
          <p:cNvPr id="3075"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6" name="Rectangle 4"/>
          <p:cNvSpPr>
            <a:spLocks noChangeArrowheads="1"/>
          </p:cNvSpPr>
          <p:nvPr/>
        </p:nvSpPr>
        <p:spPr bwMode="auto">
          <a:xfrm>
            <a:off x="260648" y="5089268"/>
            <a:ext cx="6408712"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«Сладкий колпачок»</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колпачки разных цветов по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количеству музыкальных номеров и ещё один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для конфет, карточки с заданием (спеть знакомую</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песню, исполнить танец, хоровод, прочитать стихи). На карточках – рисунки  по сюжету произведения или текст, который читает взрослый. Конфеты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полукругом. По всему залу расставлены колпачки.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Приходит грустный Петрушка (взрослый или кукла </a:t>
            </a:r>
            <a:r>
              <a:rPr kumimoji="0" lang="ru-RU" sz="11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би-ба-бо</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Он приготовил детям сладкое угощение, положил под колпачок, а под какой  - забыл. Надо колпачок обязательно найти! Педагог предлагает Петрушке подойти к любому колпачку (кроме того, где лежит сюрприз), и дети выполняют задание. Найденное под ним. Под последним колпачком – угощение. Колпачок с угощением может находиться не только в поле зрения детей. Но и быть где-то спрятан.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можно проводить в дни после праздничных утренников, используя музыкальные </a:t>
            </a:r>
            <a:r>
              <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номера этих утренников.</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1" name="Рисунок 19" descr="http://cs627129.vk.me/v627129593/1ba4d/BZivf8ycsdI.jpg"/>
          <p:cNvPicPr>
            <a:picLocks noChangeAspect="1" noChangeArrowheads="1"/>
          </p:cNvPicPr>
          <p:nvPr/>
        </p:nvPicPr>
        <p:blipFill>
          <a:blip r:embed="rId4" cstate="print"/>
          <a:srcRect/>
          <a:stretch>
            <a:fillRect/>
          </a:stretch>
        </p:blipFill>
        <p:spPr bwMode="auto">
          <a:xfrm>
            <a:off x="4221088" y="5652120"/>
            <a:ext cx="2384425" cy="12668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260648" y="436767"/>
            <a:ext cx="633670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«Музыкальный секрет»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закрепление пройденного материала по пению, слушанию музыки и определение жанров (танец, марш, песня) и характера музыкальных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игровое панно, изображающее карту местности «камни», прикрепленные на липучке, с обратной стороны которых написано задание; колокольчик.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рассказывает детям об интересном путешествии, которое сегодня им предстоит совершить. Только нужно взять с собой волшебный колокольчик. Он будет указывать путь. Музыкальный руководитель переносит колокольчик вдоль по тропинке на игровом поле, над определенным «камнем» он звенит. Сняв и перевернув «камень», музыкальный руководитель читает задание и исполняет его. Дети определяют жанр, характер, называют произведение и имя композитора.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в конце пути колокольчик находит корзинку с угощением, открытками или небольшими сувенирами, спрятанную в помещении группы.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предлагается проводить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260648" y="5004048"/>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«Поможем Дюймовочке»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цветок — тюльпан оригами или бумаж­ный объемный цветок, лепестки которого разрезаны и соединены наверху. Внутри него находится маленькая куколка. Это — Дюймовочка. Плоские небольшие бумажные цветочки, на обратной стороне каждого — музыкальное задание и нарисованная куколка — эльф с крылышками). Эльф прикрепляется так, что, когда цветок переворачивается, фигурка эльфа приподнимается перпендикулярно цветку.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Тихо звучит музыка Э. Грига «Утро»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 помните, ребята, чудесную сказку про Дюймовочку?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отвечают.)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Посмотрите, какой перед вами красивый цветок!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Может быть, мы найдем ее там, внутри?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(Раскрывает лепестки 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вынимает куколку.)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иона!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(Сажает ее между цветами, которые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лежат врассыпную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Помните, в сказке Дюймовочка мечтала о стране эльфов? Мы поможем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ей попасть туда, если выполним все музыкальные задания, которые находятся под этими цветами. Переворачивая каждый цветок, детям предлагают исполнить знакомый танец, песню или оркестровое произведение, стихи. В кон­це игры Дюймовочка оказывается среди эльфов и выбирает себе из них принца.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хорошо проводить после утренника, в свободное вечернее время. В задания включаются произведения прошедшего утренника.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включить в задание определение характера музыки незнакомых произведений. Дети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могут </a:t>
            </a: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рассказать о своих чувствах и фантазиях, возникающих при прослушивании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произведения.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mbdoy34.ucoz.ru/graffiti/bezymjannyj.png"/>
          <p:cNvPicPr/>
          <p:nvPr/>
        </p:nvPicPr>
        <p:blipFill>
          <a:blip r:embed="rId3" cstate="print"/>
          <a:srcRect/>
          <a:stretch>
            <a:fillRect/>
          </a:stretch>
        </p:blipFill>
        <p:spPr bwMode="auto">
          <a:xfrm>
            <a:off x="4581128" y="6228184"/>
            <a:ext cx="1926708" cy="11483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6" name="Rectangle 2"/>
          <p:cNvSpPr>
            <a:spLocks noChangeArrowheads="1"/>
          </p:cNvSpPr>
          <p:nvPr/>
        </p:nvSpPr>
        <p:spPr bwMode="auto">
          <a:xfrm>
            <a:off x="476672" y="504709"/>
            <a:ext cx="590465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Рисунок 111" descr="http://www.marinagerasimova.ru/files/img/muzloto/6.JPG"/>
          <p:cNvPicPr>
            <a:picLocks noChangeAspect="1" noChangeArrowheads="1"/>
          </p:cNvPicPr>
          <p:nvPr/>
        </p:nvPicPr>
        <p:blipFill>
          <a:blip r:embed="rId3" cstate="print">
            <a:clrChange>
              <a:clrFrom>
                <a:srgbClr val="FFF094"/>
              </a:clrFrom>
              <a:clrTo>
                <a:srgbClr val="FFF094">
                  <a:alpha val="0"/>
                </a:srgbClr>
              </a:clrTo>
            </a:clrChange>
            <a:lum bright="-10000"/>
          </a:blip>
          <a:srcRect l="3795" t="3233" r="30721" b="5473"/>
          <a:stretch>
            <a:fillRect/>
          </a:stretch>
        </p:blipFill>
        <p:spPr bwMode="auto">
          <a:xfrm>
            <a:off x="3573016" y="2411760"/>
            <a:ext cx="1900237" cy="1903412"/>
          </a:xfrm>
          <a:prstGeom prst="rect">
            <a:avLst/>
          </a:prstGeom>
          <a:ln>
            <a:noFill/>
          </a:ln>
          <a:effectLst>
            <a:softEdge rad="112500"/>
          </a:effectLst>
        </p:spPr>
      </p:pic>
      <p:sp>
        <p:nvSpPr>
          <p:cNvPr id="6147" name="Rectangle 3"/>
          <p:cNvSpPr>
            <a:spLocks noChangeArrowheads="1"/>
          </p:cNvSpPr>
          <p:nvPr/>
        </p:nvSpPr>
        <p:spPr bwMode="auto">
          <a:xfrm>
            <a:off x="260648" y="971600"/>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нарисованы пять линеек (нотный стан), кружочки-ноты,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детские музыкальные инструменты (балалайка, металлофон, триола)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мелодию на одном из инструментов вверх, вниз или на одном звуке. Дети должны на карточке выложить ноты-кружочки от первой линейки до пятой, или от пятой до первой, или на одной линейке.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a:t>
            </a:r>
            <a:endPar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занятий время.</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9" name="Rectangle 5"/>
          <p:cNvSpPr>
            <a:spLocks noChangeArrowheads="1"/>
          </p:cNvSpPr>
          <p:nvPr/>
        </p:nvSpPr>
        <p:spPr bwMode="auto">
          <a:xfrm>
            <a:off x="0" y="4876001"/>
            <a:ext cx="6858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нужный колокольчик»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Пять наборов колокольчиков по типу «Валдай».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6148" name="Рисунок 4" descr="http://img.espicture.ru/19/kartinka-zvonok-kolokolymychik-7.jpg"/>
          <p:cNvPicPr>
            <a:picLocks noChangeAspect="1" noChangeArrowheads="1"/>
          </p:cNvPicPr>
          <p:nvPr/>
        </p:nvPicPr>
        <p:blipFill>
          <a:blip r:embed="rId4" cstate="print"/>
          <a:srcRect/>
          <a:stretch>
            <a:fillRect/>
          </a:stretch>
        </p:blipFill>
        <p:spPr bwMode="auto">
          <a:xfrm>
            <a:off x="4725144" y="7236296"/>
            <a:ext cx="1228725" cy="1200150"/>
          </a:xfrm>
          <a:prstGeom prst="rect">
            <a:avLst/>
          </a:prstGeom>
          <a:ln>
            <a:noFill/>
          </a:ln>
          <a:effectLst>
            <a:softEdge rad="112500"/>
          </a:effectLst>
        </p:spPr>
      </p:pic>
      <p:sp>
        <p:nvSpPr>
          <p:cNvPr id="6150" name="Rectangle 6"/>
          <p:cNvSpPr>
            <a:spLocks noChangeArrowheads="1"/>
          </p:cNvSpPr>
          <p:nvPr/>
        </p:nvSpPr>
        <p:spPr bwMode="auto">
          <a:xfrm>
            <a:off x="188640" y="6012160"/>
            <a:ext cx="626469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игре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pic>
        <p:nvPicPr>
          <p:cNvPr id="1027" name="Рисунок 22" descr="https://lh3.ggpht.com/7Dyd8hyw8TmkjGcVUWapSwwvvQyGzjOxTLIPkMINHEP7U6ckdsZhRAfvZtrFSbVXPsFr"/>
          <p:cNvPicPr>
            <a:picLocks noChangeAspect="1" noChangeArrowheads="1"/>
          </p:cNvPicPr>
          <p:nvPr/>
        </p:nvPicPr>
        <p:blipFill>
          <a:blip r:embed="rId3" cstate="print"/>
          <a:srcRect/>
          <a:stretch>
            <a:fillRect/>
          </a:stretch>
        </p:blipFill>
        <p:spPr bwMode="auto">
          <a:xfrm>
            <a:off x="4725144" y="1979712"/>
            <a:ext cx="1104900" cy="1101725"/>
          </a:xfrm>
          <a:prstGeom prst="rect">
            <a:avLst/>
          </a:prstGeom>
          <a:noFill/>
        </p:spPr>
      </p:pic>
      <p:pic>
        <p:nvPicPr>
          <p:cNvPr id="4" name="Рисунок 28" descr="http://www.playcast.ru/uploads/2016/03/23/17958015.png"/>
          <p:cNvPicPr>
            <a:picLocks noChangeAspect="1" noChangeArrowheads="1"/>
          </p:cNvPicPr>
          <p:nvPr/>
        </p:nvPicPr>
        <p:blipFill>
          <a:blip r:embed="rId4" cstate="print"/>
          <a:srcRect/>
          <a:stretch>
            <a:fillRect/>
          </a:stretch>
        </p:blipFill>
        <p:spPr bwMode="auto">
          <a:xfrm>
            <a:off x="4653136" y="611560"/>
            <a:ext cx="955675" cy="941388"/>
          </a:xfrm>
          <a:prstGeom prst="rect">
            <a:avLst/>
          </a:prstGeom>
          <a:noFill/>
        </p:spPr>
      </p:pic>
      <p:pic>
        <p:nvPicPr>
          <p:cNvPr id="1025" name="Рисунок 25" descr="http://cliparts.co/cliparts/pio/5xa/pio5xaRBT.jpg"/>
          <p:cNvPicPr>
            <a:picLocks noChangeAspect="1" noChangeArrowheads="1"/>
          </p:cNvPicPr>
          <p:nvPr/>
        </p:nvPicPr>
        <p:blipFill>
          <a:blip r:embed="rId5" cstate="print"/>
          <a:srcRect/>
          <a:stretch>
            <a:fillRect/>
          </a:stretch>
        </p:blipFill>
        <p:spPr bwMode="auto">
          <a:xfrm>
            <a:off x="5661248" y="1187624"/>
            <a:ext cx="1038225" cy="962025"/>
          </a:xfrm>
          <a:prstGeom prst="rect">
            <a:avLst/>
          </a:prstGeom>
          <a:noFill/>
        </p:spPr>
      </p:pic>
      <p:sp>
        <p:nvSpPr>
          <p:cNvPr id="102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116632" y="539552"/>
            <a:ext cx="6858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«Три цветка»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определение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0" name="Rectangle 6"/>
          <p:cNvSpPr>
            <a:spLocks noChangeArrowheads="1"/>
          </p:cNvSpPr>
          <p:nvPr/>
        </p:nvSpPr>
        <p:spPr bwMode="auto">
          <a:xfrm>
            <a:off x="188640" y="1495981"/>
            <a:ext cx="61206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три цветка из картона (в середине цветка нарисовано «лицо» — спящее, плачущее или веселое), изображающих три типа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добрая, ласковая, убаюкивающая (колыбельная);</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грустная, жалобная;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веселая, радостная, плясовая, задорная.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1" name="Rectangle 7"/>
          <p:cNvSpPr>
            <a:spLocks noChangeArrowheads="1"/>
          </p:cNvSpPr>
          <p:nvPr/>
        </p:nvSpPr>
        <p:spPr bwMode="auto">
          <a:xfrm>
            <a:off x="188640" y="2391435"/>
            <a:ext cx="6858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изготовить не цветы, а три солнышка, три тучки, три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звездочки и т. д. Раздаточный: у каждого ребенка — один цветок,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отражающий характер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200" b="1" dirty="0" smtClean="0">
                <a:solidFill>
                  <a:srgbClr val="000000"/>
                </a:solidFill>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I вариант.</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проигрывает произведение. Вызванный ребенок берет цветок, соответствующий</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характеру музыки, и показывает его. Все дети активно участвуют в определении характера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музыки. Если произведение известно детям, то вызванный ребенок говорит его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название и имя композитора.</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2" name="Rectangle 8"/>
          <p:cNvSpPr>
            <a:spLocks noChangeArrowheads="1"/>
          </p:cNvSpPr>
          <p:nvPr/>
        </p:nvSpPr>
        <p:spPr bwMode="auto">
          <a:xfrm>
            <a:off x="260648" y="5148064"/>
            <a:ext cx="619268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«Удивительный светофор»</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определение характера музыки.</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Раздаточный:</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карточки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 каждого ребенка с изображением светофора и три </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фишк</a:t>
            </a:r>
            <a:r>
              <a:rPr lang="ru-RU" sz="1000" dirty="0" err="1" smtClean="0">
                <a:solidFill>
                  <a:srgbClr val="000000"/>
                </a:solidFill>
                <a:latin typeface="Calibri" pitchFamily="34" charset="0"/>
                <a:ea typeface="Batang" pitchFamily="18" charset="-127"/>
                <a:cs typeface="Calibri" pitchFamily="34" charset="0"/>
              </a:rPr>
              <a:t>и</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Внутри кружочков-фонарей на светофорах дети, выполняющие три действия: спят, маршируют, пляшут.</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показывает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горит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 ним, дружок мой, ты не спорь!</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Что покажет он — узнай,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захочешь — выполняй!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indent="450850" algn="just" eaLnBrk="0" fontAlgn="base" hangingPunct="0">
              <a:spcBef>
                <a:spcPct val="0"/>
              </a:spcBef>
              <a:spcAft>
                <a:spcPct val="0"/>
              </a:spcAf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за столами. Перед ними карточки и фишки. Педагог проигрывает произведение, дети закрывают фишкой соответствующий кружок на светофоре. Затем вызванный ребенок показывает нужное изображение на большом светофоре и имитирует действие. Дети называют произведение, определяют характер музыки.</a:t>
            </a:r>
            <a:r>
              <a:rPr lang="ru-RU" sz="1000" dirty="0" smtClean="0"/>
              <a:t> </a:t>
            </a:r>
            <a:r>
              <a:rPr lang="ru-RU" sz="1000" dirty="0" smtClean="0">
                <a:latin typeface="Calibri" pitchFamily="34" charset="0"/>
                <a:cs typeface="Calibri" pitchFamily="34" charset="0"/>
              </a:rPr>
              <a:t>Под музыкальные произведения, условно относящиеся к зеленому сигналу светофора, дети могут передвигаться в пространстве, проявляя свое творчество в движении. Игру можно проводить на 	музыкальном занятии или в свободное время.</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4" name="Рисунок 13" descr="http://ped-kopilka.ru/upload/blogs/25050_320e4db530e3fe9e4fa8ff8f0f4ea063.jpg.jpg"/>
          <p:cNvPicPr/>
          <p:nvPr/>
        </p:nvPicPr>
        <p:blipFill>
          <a:blip r:embed="rId6" cstate="print"/>
          <a:srcRect/>
          <a:stretch>
            <a:fillRect/>
          </a:stretch>
        </p:blipFill>
        <p:spPr bwMode="auto">
          <a:xfrm>
            <a:off x="5805264" y="5220072"/>
            <a:ext cx="720080" cy="122413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4817" name="Rectangle 1"/>
          <p:cNvSpPr>
            <a:spLocks noChangeArrowheads="1"/>
          </p:cNvSpPr>
          <p:nvPr/>
        </p:nvSpPr>
        <p:spPr bwMode="auto">
          <a:xfrm>
            <a:off x="188640" y="560457"/>
            <a:ext cx="6408712"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развитие детского творчества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«Музыкальная шкатулка»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развитие детского творчества.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Красочно оформленная шкатулка, карточки с рисунками, иллюстрирующими содержание знакомых песен (на обороте карточки для контроля указывается название песни и композитор).</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шкатулке помещаются 5-6 карточек. Дети по очереди вынимают карточки и передают их ведущему, называя музыкальное произведение и композитора. Песни исполняются без музыкального сопровождения всей группой детей или индивидуально.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дальнейшем игра проводится как концерт.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4818" name="Rectangle 2"/>
          <p:cNvSpPr>
            <a:spLocks noChangeArrowheads="1"/>
          </p:cNvSpPr>
          <p:nvPr/>
        </p:nvSpPr>
        <p:spPr bwMode="auto">
          <a:xfrm>
            <a:off x="188640" y="5168970"/>
            <a:ext cx="640871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«Ступеньки»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Лесенка из пяти ступенек, игрушки (матрешка, мишка, зайчик), детские музыкальные инструменты (аккордеон, металлофон, губная гармошка).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 игре участвует несколько детей.</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88640" y="208403"/>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«Угадай колокольчик»</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звенит поочередно то одним, то другим колокольчиком, дети располагают кружки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Играют несколько детей. Игра проводится во вторую половину дня.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Примечание.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Игру можно провести с металлофоном. Ведущий поочередно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играет верхний, средний, нижний звуки. Дети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располагают кружки-ноты на трех линейках.</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122" name="Rectangle 2"/>
          <p:cNvSpPr>
            <a:spLocks noChangeArrowheads="1"/>
          </p:cNvSpPr>
          <p:nvPr/>
        </p:nvSpPr>
        <p:spPr bwMode="auto">
          <a:xfrm>
            <a:off x="260648" y="5045279"/>
            <a:ext cx="640871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«Повтори звуки»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с изображением трех бубенчиков: красный — «дан», зеленый — «дон», желтый —«динь»; маленькие карточки с изображением таких же бубенчиков  (на каждой по одному); металлофон.</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Воспитатель-ведущий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a:t>
            </a:r>
            <a:r>
              <a:rPr kumimoji="0" lang="ru-RU" sz="12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do</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 Воспитатель показывает маленькую карточку, например, с желтым бубенчиком. Тот, кто узнал, как звучит этот бубенчик, поет «динь-динь-динь» (соль первой октавы). Воспитатель дает ему карточку, и ребенок закрывает ею желтый бубенчик на большой карточке. Металлофон можно использовать для проверки ответов детей, а также в том случае, если ребенок затрудняется спеть (он сам играет на металлофоне).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188640" y="83406"/>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en-US"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«Прогулка»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Музыкальные молоточки по числу играющих; фланелеграф и карточки, изображающие короткие и долгие звуки  (с обратной стороны карточек приклеена  фланель).</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Содержание игры соответствует аналогичной игре, проводимой в младшей группе но, кроме этого, дети должны передать ритмический рисунок — выложить на фланелеграфе карточки. Широкие карточки соответствуют редким ударам, узкие — частым. Например: «Таня взяла мяч,— говорит воспитатель,— и стала медленно ударять им о землю». Ребенок медленно стучит музыкальным молоточком о ладошку и выкладывает широкие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«Пошел частый, сильный дождь»,— продолжает воспитатель. Ребенок быстро стучит молоточком и выкладывает узкие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149550"/>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«Наше путешествие»</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бубен, угольник, ложки, музыкальный молоточек, барабан.</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 предлагает детям придумать небольшой рассказ о своем путешествии, которое можно изобразить на каком-либо музыкальном инструменте. «Послушайте, сначала я вам расскажу,— говорит воспитатель.— Оля вышла на улицу, спустилась по лестнице (играет на металлофоне).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Увидела подружку, она очень хорошо прыгала через скакалку. Вот так (ритмично ударяет в барабан). Оле тоже захотелось прыгать, и она побежала домой за скакалками, перепрыгивая через ступеньки (играет на металлофоне). Мой рассказ вы можете продолжить или придумать, свой рассказ». Игра проводится во второй половине дня.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4" name="Rectangle 2"/>
          <p:cNvSpPr>
            <a:spLocks noChangeArrowheads="1"/>
          </p:cNvSpPr>
          <p:nvPr/>
        </p:nvSpPr>
        <p:spPr bwMode="auto">
          <a:xfrm>
            <a:off x="188640" y="524164"/>
            <a:ext cx="66693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Большая матрешка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7" descr="http://www.100book.ru/b1039659.jpg"/>
          <p:cNvPicPr>
            <a:picLocks noChangeAspect="1" noChangeArrowheads="1"/>
          </p:cNvPicPr>
          <p:nvPr/>
        </p:nvPicPr>
        <p:blipFill>
          <a:blip r:embed="rId3" cstate="print"/>
          <a:srcRect l="8884" t="16788" r="8894" b="10219"/>
          <a:stretch>
            <a:fillRect/>
          </a:stretch>
        </p:blipFill>
        <p:spPr bwMode="auto">
          <a:xfrm>
            <a:off x="4293096" y="2987824"/>
            <a:ext cx="1450975" cy="1281112"/>
          </a:xfrm>
          <a:prstGeom prst="rect">
            <a:avLst/>
          </a:prstGeom>
          <a:noFill/>
        </p:spPr>
      </p:pic>
      <p:sp>
        <p:nvSpPr>
          <p:cNvPr id="3075" name="Rectangle 3"/>
          <p:cNvSpPr>
            <a:spLocks noChangeArrowheads="1"/>
          </p:cNvSpPr>
          <p:nvPr/>
        </p:nvSpPr>
        <p:spPr bwMode="auto">
          <a:xfrm>
            <a:off x="188640" y="1547664"/>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Все сидят вокруг стола. У воспитателя большая матрешка, у детей маленькие. «Большая матрешка учит танцевать маленьких»,— говорит воспитатель и отстукивает своей матрешкой по столу несложный ритмический рисунок. Все дети одновременно повторяют этот ритм своими матрешками.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повторении игры ведущим может стать ребенок,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7" name="Rectangle 5"/>
          <p:cNvSpPr>
            <a:spLocks noChangeArrowheads="1"/>
          </p:cNvSpPr>
          <p:nvPr/>
        </p:nvSpPr>
        <p:spPr bwMode="auto">
          <a:xfrm>
            <a:off x="116632" y="5158517"/>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188640" y="534617"/>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так же, но только дети закрывают маленькой карточкой 	соответствующее изображение на большой </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050" name="Rectangle 2"/>
          <p:cNvSpPr>
            <a:spLocks noChangeArrowheads="1"/>
          </p:cNvSpPr>
          <p:nvPr/>
        </p:nvSpPr>
        <p:spPr bwMode="auto">
          <a:xfrm>
            <a:off x="188640" y="5050796"/>
            <a:ext cx="648072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внимательно»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Проигрыватель с пластинками инструментальной музыки, знакомой детям; детские музыкальные инструменты (пианино, аккордеон, скрипка и т.д.).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их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с целью закрепления пройденного материала по слушанию музыки, а также в часы досуга.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5" name="Rectangle 1"/>
          <p:cNvSpPr>
            <a:spLocks noChangeArrowheads="1"/>
          </p:cNvSpPr>
          <p:nvPr/>
        </p:nvSpPr>
        <p:spPr bwMode="auto">
          <a:xfrm>
            <a:off x="260648" y="493967"/>
            <a:ext cx="63367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загадки»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треугольник, бубенчики, бубен, арфа, цимбалы.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ширмой, за которой на столе .находятся музыкальные инструменты и игрушки. Ребенок-ведущий проигрывает мелодию или ритмический рисунок на каком-либо инструменте. Дети отгадывают. За правильный ответ ребенок получает фишку. Выигрывает тот, у кого окажется большее число фишек.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 name="Rectangle 2"/>
          <p:cNvSpPr>
            <a:spLocks noChangeArrowheads="1"/>
          </p:cNvSpPr>
          <p:nvPr/>
        </p:nvSpPr>
        <p:spPr bwMode="auto">
          <a:xfrm>
            <a:off x="188640" y="4861195"/>
            <a:ext cx="648072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«Громко-тихо запоем»</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Любая игрушка.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как развлечение.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2770"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2769" name="Рисунок 10" descr="http://www.metod-kopilka.ru/images/doc/33/27112/img1.jpg"/>
          <p:cNvPicPr>
            <a:picLocks noChangeAspect="1" noChangeArrowheads="1"/>
          </p:cNvPicPr>
          <p:nvPr/>
        </p:nvPicPr>
        <p:blipFill>
          <a:blip r:embed="rId3" cstate="print"/>
          <a:srcRect l="12927" r="26843" b="10263"/>
          <a:stretch>
            <a:fillRect/>
          </a:stretch>
        </p:blipFill>
        <p:spPr bwMode="auto">
          <a:xfrm>
            <a:off x="5157192" y="539552"/>
            <a:ext cx="1390650" cy="1541462"/>
          </a:xfrm>
          <a:prstGeom prst="rect">
            <a:avLst/>
          </a:prstGeom>
          <a:noFill/>
        </p:spPr>
      </p:pic>
      <p:sp>
        <p:nvSpPr>
          <p:cNvPr id="32771" name="Rectangle 3"/>
          <p:cNvSpPr>
            <a:spLocks noChangeArrowheads="1"/>
          </p:cNvSpPr>
          <p:nvPr/>
        </p:nvSpPr>
        <p:spPr bwMode="auto">
          <a:xfrm>
            <a:off x="188640" y="775082"/>
            <a:ext cx="64087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«Колобок»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молоточек, колобок и несколько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различных небольших предметов, изображающих стог сена, бревно, пенек,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муравейник, елку. Все это расставляется на игровом поле в любом порядке.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рассматривают фигурки на игровом поле, затем выбирают водящего, он выходит за дверь или отворачивается от остальных играющих. Дети договариваются, за какую фигурку они спрячут колобок, и зовут водящего: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«Укатился колобок, колобок — румяный бок, Как же нам его найти, к деду с бабой принести? Ну-ка, Ира, по дорожке походи, походи И по песенке веселой колобок отыщи».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Все поют любую знакомую песню. Водящий берет молоточек и водит им по дорожкам от фигурки к фигурке. Если молоточек находится далеко от той фигурки, за которой спрятан колобок, то дети поют тихо, если близко — громко.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2773" name="Rectangle 5"/>
          <p:cNvSpPr>
            <a:spLocks noChangeArrowheads="1"/>
          </p:cNvSpPr>
          <p:nvPr/>
        </p:nvSpPr>
        <p:spPr bwMode="auto">
          <a:xfrm>
            <a:off x="188640" y="4876583"/>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щенка»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щенок, 2—3 небольших бочонка, молоточек с матрешкой на конце.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договариваются, в какую из бочек они спрячут щенка, и зовут водящего: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«Вот щенок наш убежал, спрятался за бочку, Во дворе их много так, не найти его никак. Ну-ка, Саша, поспеши и щенка' нам отыщи, Мы не будем помогать, будем песню запевать».</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2" name="Рисунок 13" descr="http://fs00.infourok.ru/images/doc/254/258858/1/img2.jpg"/>
          <p:cNvPicPr>
            <a:picLocks noChangeAspect="1" noChangeArrowheads="1"/>
          </p:cNvPicPr>
          <p:nvPr/>
        </p:nvPicPr>
        <p:blipFill>
          <a:blip r:embed="rId4" cstate="print"/>
          <a:srcRect l="13092" t="9785" r="17079" b="4210"/>
          <a:stretch>
            <a:fillRect/>
          </a:stretch>
        </p:blipFill>
        <p:spPr bwMode="auto">
          <a:xfrm>
            <a:off x="4149080" y="7524328"/>
            <a:ext cx="1563688" cy="1441450"/>
          </a:xfrm>
          <a:prstGeom prst="rect">
            <a:avLst/>
          </a:prstGeom>
          <a:noFill/>
        </p:spPr>
      </p:pic>
      <p:sp>
        <p:nvSpPr>
          <p:cNvPr id="32774" name="Rectangle 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Batang" pitchFamily="18" charset="-127"/>
                <a:ea typeface="Batang" pitchFamily="18" charset="-127"/>
                <a:cs typeface="Times New Roman" pitchFamily="18" charset="0"/>
              </a:rPr>
              <a:t>Далее игра проводится так же, как и предыдущая.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1745" name="Rectangle 1"/>
          <p:cNvSpPr>
            <a:spLocks noChangeArrowheads="1"/>
          </p:cNvSpPr>
          <p:nvPr/>
        </p:nvSpPr>
        <p:spPr bwMode="auto">
          <a:xfrm>
            <a:off x="188640" y="265892"/>
            <a:ext cx="648072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«Наши песни»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600"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Карточки-картинки (по числу играющих), иллюстрирующие содержание знакомых детям песен, металлофон, проигрыватель с пластинками, фишки.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2—3 карточки. Исполняется мелодия песни на металлофоне или в грамзаписи. Дети узнают песню и закрывают фишкой нужную карточку. Выигрывает тот, кто правильно закроет все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1746" name="Rectangle 2"/>
          <p:cNvSpPr>
            <a:spLocks noChangeArrowheads="1"/>
          </p:cNvSpPr>
          <p:nvPr/>
        </p:nvSpPr>
        <p:spPr bwMode="auto">
          <a:xfrm>
            <a:off x="260648" y="4965576"/>
            <a:ext cx="64087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«Сколько нас поет?»</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Планшет со вставными карманами или фланелеграф, три матрешки-картинки большого размера (для фланелеграфа с обратной стороны матрешки оклеены фланелью), карточки (по числу играющих) с прорезями, три матрешки-картинки (для каждого играющего), музыкальные инструменты. В игре можно использовать другой игровой материал — три карточки с изображением поющих детей (на первой одна девочка, на второй двое детей, на третьей  трое,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на одном из инструментов один, два или три разных звука. Дети определяют количество звуков и вставляют в прорези своих карточек соответствующее число матрешек. Вызванный ребенок выкладывает матрешек на фланелеграфе или вставляет в кармашки планшета. Надо обязательно напомнить детям, что они должны брать столько матрешек, сколько разных звуков услышат. Если дважды звучит один и тот же звук, то поет только одна матрешка.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выполнении игры с другим игровым материалом дети поднимают карточки с изображением одной, двух или трех поющих девочек в соответствии с количеством звуков.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с небольшой подгруппой детей в свободное от занятий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время. Необходимо, чтобы вначале педагог был в роли ведущего.</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4746</TotalTime>
  <Words>3427</Words>
  <Application>Microsoft Office PowerPoint</Application>
  <PresentationFormat>Экран (4:3)</PresentationFormat>
  <Paragraphs>401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Computer</cp:lastModifiedBy>
  <cp:revision>99</cp:revision>
  <dcterms:created xsi:type="dcterms:W3CDTF">2016-04-15T07:38:26Z</dcterms:created>
  <dcterms:modified xsi:type="dcterms:W3CDTF">2021-10-25T18:17:51Z</dcterms:modified>
</cp:coreProperties>
</file>